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handoutMasterIdLst>
    <p:handoutMasterId r:id="rId26"/>
  </p:handoutMasterIdLst>
  <p:sldIdLst>
    <p:sldId id="317" r:id="rId5"/>
    <p:sldId id="307" r:id="rId6"/>
    <p:sldId id="308" r:id="rId7"/>
    <p:sldId id="309" r:id="rId8"/>
    <p:sldId id="278" r:id="rId9"/>
    <p:sldId id="318" r:id="rId10"/>
    <p:sldId id="263" r:id="rId11"/>
    <p:sldId id="310" r:id="rId12"/>
    <p:sldId id="311" r:id="rId13"/>
    <p:sldId id="312" r:id="rId14"/>
    <p:sldId id="319" r:id="rId15"/>
    <p:sldId id="320" r:id="rId16"/>
    <p:sldId id="321" r:id="rId17"/>
    <p:sldId id="316" r:id="rId18"/>
    <p:sldId id="314" r:id="rId19"/>
    <p:sldId id="315" r:id="rId20"/>
    <p:sldId id="304" r:id="rId21"/>
    <p:sldId id="322" r:id="rId22"/>
    <p:sldId id="323" r:id="rId23"/>
    <p:sldId id="32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405" autoAdjust="0"/>
  </p:normalViewPr>
  <p:slideViewPr>
    <p:cSldViewPr snapToGrid="0">
      <p:cViewPr varScale="1">
        <p:scale>
          <a:sx n="96" d="100"/>
          <a:sy n="96" d="100"/>
        </p:scale>
        <p:origin x="86" y="5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11/11/2025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11/11/2025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4209986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233274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410555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674091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1026281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3210893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3472499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teracyshedplus.com/en-gb/browse/reading-shed"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www.literacyshedplus.com/en-gb/browse/reading-shed/comprehension-plus/sats-practice"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hfleducation.org/reading-fluency/key-stage-2-ks2-reading-fluency-project"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r>
              <a:rPr lang="en-US" dirty="0"/>
              <a:t>Reading @ Netherton</a:t>
            </a:r>
            <a:br>
              <a:rPr lang="en-US" dirty="0"/>
            </a:br>
            <a:r>
              <a:rPr lang="en-US" dirty="0"/>
              <a:t>2025</a:t>
            </a:r>
          </a:p>
        </p:txBody>
      </p:sp>
    </p:spTree>
    <p:extLst>
      <p:ext uri="{BB962C8B-B14F-4D97-AF65-F5344CB8AC3E}">
        <p14:creationId xmlns:p14="http://schemas.microsoft.com/office/powerpoint/2010/main" val="133816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5044F7-BD97-2FDE-4E33-A565BCF0EFEC}"/>
              </a:ext>
            </a:extLst>
          </p:cNvPr>
          <p:cNvSpPr>
            <a:spLocks noGrp="1"/>
          </p:cNvSpPr>
          <p:nvPr>
            <p:ph type="title"/>
          </p:nvPr>
        </p:nvSpPr>
        <p:spPr/>
        <p:txBody>
          <a:bodyPr/>
          <a:lstStyle/>
          <a:p>
            <a:r>
              <a:rPr lang="en-US" dirty="0"/>
              <a:t>Resources and Planning</a:t>
            </a:r>
          </a:p>
        </p:txBody>
      </p:sp>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914399" y="2039111"/>
            <a:ext cx="5650992" cy="3904488"/>
          </a:xfrm>
        </p:spPr>
        <p:txBody>
          <a:bodyPr>
            <a:normAutofit fontScale="92500" lnSpcReduction="20000"/>
          </a:bodyPr>
          <a:lstStyle/>
          <a:p>
            <a:r>
              <a:rPr lang="en-US" dirty="0"/>
              <a:t>Show The Weather and Climate Teaching Slides</a:t>
            </a:r>
          </a:p>
          <a:p>
            <a:endParaRPr lang="en-US" dirty="0"/>
          </a:p>
          <a:p>
            <a:r>
              <a:rPr lang="en-US" dirty="0"/>
              <a:t>Look at The Reading Sheds</a:t>
            </a:r>
          </a:p>
          <a:p>
            <a:r>
              <a:rPr lang="en-US" dirty="0">
                <a:hlinkClick r:id="rId3"/>
              </a:rPr>
              <a:t>https://www.literacyshedplus.com/en-gb/browse/reading-shed</a:t>
            </a:r>
            <a:r>
              <a:rPr lang="en-US" dirty="0"/>
              <a:t> </a:t>
            </a:r>
          </a:p>
          <a:p>
            <a:endParaRPr lang="en-US" dirty="0"/>
          </a:p>
          <a:p>
            <a:r>
              <a:rPr lang="en-US" dirty="0"/>
              <a:t>Show my MTP plan and discuss how I chose the text extracts.</a:t>
            </a:r>
          </a:p>
          <a:p>
            <a:r>
              <a:rPr lang="en-US" dirty="0"/>
              <a:t>Printed out overviews to hand out</a:t>
            </a:r>
          </a:p>
          <a:p>
            <a:r>
              <a:rPr lang="en-US" dirty="0"/>
              <a:t>Highlight texts that you could use this half term to get started with.</a:t>
            </a:r>
          </a:p>
          <a:p>
            <a:r>
              <a:rPr lang="en-US" dirty="0"/>
              <a:t>Future extracts could be taken from other areas like the guardian or news </a:t>
            </a:r>
            <a:r>
              <a:rPr lang="en-US" dirty="0" err="1"/>
              <a:t>etc</a:t>
            </a:r>
            <a:endParaRPr lang="en-US" dirty="0"/>
          </a:p>
          <a:p>
            <a:endParaRPr lang="en-US" dirty="0"/>
          </a:p>
          <a:p>
            <a:endParaRPr lang="en-US" dirty="0"/>
          </a:p>
        </p:txBody>
      </p:sp>
      <p:pic>
        <p:nvPicPr>
          <p:cNvPr id="11" name="Picture Placeholder 10">
            <a:extLst>
              <a:ext uri="{FF2B5EF4-FFF2-40B4-BE49-F238E27FC236}">
                <a16:creationId xmlns:a16="http://schemas.microsoft.com/office/drawing/2014/main" id="{CE8DBF87-59B3-4731-904F-8E370FBCC753}"/>
              </a:ext>
            </a:extLst>
          </p:cNvPr>
          <p:cNvPicPr>
            <a:picLocks noGrp="1" noChangeAspect="1"/>
          </p:cNvPicPr>
          <p:nvPr>
            <p:ph type="pic" sz="quarter" idx="10"/>
          </p:nvPr>
        </p:nvPicPr>
        <p:blipFill>
          <a:blip r:embed="rId4"/>
          <a:srcRect l="4725" r="4725"/>
          <a:stretch>
            <a:fillRect/>
          </a:stretch>
        </p:blipFill>
        <p:spPr>
          <a:xfrm>
            <a:off x="7210170" y="151487"/>
            <a:ext cx="4589511" cy="6555026"/>
          </a:xfrm>
        </p:spPr>
      </p:pic>
    </p:spTree>
    <p:extLst>
      <p:ext uri="{BB962C8B-B14F-4D97-AF65-F5344CB8AC3E}">
        <p14:creationId xmlns:p14="http://schemas.microsoft.com/office/powerpoint/2010/main" val="859909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B4EA03F-14CB-4BF4-8B38-B1699298170D}"/>
              </a:ext>
            </a:extLst>
          </p:cNvPr>
          <p:cNvSpPr>
            <a:spLocks noGrp="1"/>
          </p:cNvSpPr>
          <p:nvPr>
            <p:ph type="ctrTitle"/>
          </p:nvPr>
        </p:nvSpPr>
        <p:spPr/>
        <p:txBody>
          <a:bodyPr/>
          <a:lstStyle/>
          <a:p>
            <a:endParaRPr lang="en-GB"/>
          </a:p>
        </p:txBody>
      </p:sp>
      <p:sp>
        <p:nvSpPr>
          <p:cNvPr id="5" name="Slide Number Placeholder 4">
            <a:extLst>
              <a:ext uri="{FF2B5EF4-FFF2-40B4-BE49-F238E27FC236}">
                <a16:creationId xmlns:a16="http://schemas.microsoft.com/office/drawing/2014/main" id="{BF9AE162-C571-4375-A721-699AB400CAF3}"/>
              </a:ext>
            </a:extLst>
          </p:cNvPr>
          <p:cNvSpPr>
            <a:spLocks noGrp="1"/>
          </p:cNvSpPr>
          <p:nvPr>
            <p:ph type="sldNum" sz="quarter" idx="4294967295"/>
          </p:nvPr>
        </p:nvSpPr>
        <p:spPr>
          <a:xfrm>
            <a:off x="11530013" y="5880100"/>
            <a:ext cx="661987" cy="895350"/>
          </a:xfrm>
        </p:spPr>
        <p:txBody>
          <a:bodyPr/>
          <a:lstStyle/>
          <a:p>
            <a:fld id="{58FB4751-880F-D840-AAA9-3A15815CC996}" type="slidenum">
              <a:rPr lang="en-US" smtClean="0"/>
              <a:pPr/>
              <a:t>11</a:t>
            </a:fld>
            <a:endParaRPr lang="en-US" dirty="0"/>
          </a:p>
        </p:txBody>
      </p:sp>
      <p:pic>
        <p:nvPicPr>
          <p:cNvPr id="7" name="Content Placeholder 6">
            <a:extLst>
              <a:ext uri="{FF2B5EF4-FFF2-40B4-BE49-F238E27FC236}">
                <a16:creationId xmlns:a16="http://schemas.microsoft.com/office/drawing/2014/main" id="{3A67B1D6-72B0-4155-912F-882B9FF237EC}"/>
              </a:ext>
            </a:extLst>
          </p:cNvPr>
          <p:cNvPicPr>
            <a:picLocks noGrp="1" noChangeAspect="1"/>
          </p:cNvPicPr>
          <p:nvPr>
            <p:ph sz="quarter" idx="4294967295"/>
          </p:nvPr>
        </p:nvPicPr>
        <p:blipFill>
          <a:blip r:embed="rId2"/>
          <a:stretch>
            <a:fillRect/>
          </a:stretch>
        </p:blipFill>
        <p:spPr>
          <a:xfrm>
            <a:off x="182879" y="1145085"/>
            <a:ext cx="11577099" cy="4078922"/>
          </a:xfrm>
        </p:spPr>
      </p:pic>
    </p:spTree>
    <p:extLst>
      <p:ext uri="{BB962C8B-B14F-4D97-AF65-F5344CB8AC3E}">
        <p14:creationId xmlns:p14="http://schemas.microsoft.com/office/powerpoint/2010/main" val="3498062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77A0F7-1DB8-467F-A783-0BE02D9C5B3C}"/>
              </a:ext>
            </a:extLst>
          </p:cNvPr>
          <p:cNvSpPr>
            <a:spLocks noGrp="1"/>
          </p:cNvSpPr>
          <p:nvPr>
            <p:ph type="title"/>
          </p:nvPr>
        </p:nvSpPr>
        <p:spPr>
          <a:xfrm>
            <a:off x="675861" y="135172"/>
            <a:ext cx="7534656" cy="914400"/>
          </a:xfrm>
        </p:spPr>
        <p:txBody>
          <a:bodyPr/>
          <a:lstStyle/>
          <a:p>
            <a:r>
              <a:rPr lang="en-GB" dirty="0"/>
              <a:t>What should go into books? </a:t>
            </a:r>
          </a:p>
        </p:txBody>
      </p:sp>
      <p:pic>
        <p:nvPicPr>
          <p:cNvPr id="6" name="Content Placeholder 5">
            <a:extLst>
              <a:ext uri="{FF2B5EF4-FFF2-40B4-BE49-F238E27FC236}">
                <a16:creationId xmlns:a16="http://schemas.microsoft.com/office/drawing/2014/main" id="{8C5DDD27-9F30-4240-B06F-7AD6105E5213}"/>
              </a:ext>
            </a:extLst>
          </p:cNvPr>
          <p:cNvPicPr>
            <a:picLocks noGrp="1" noChangeAspect="1"/>
          </p:cNvPicPr>
          <p:nvPr>
            <p:ph sz="quarter" idx="10"/>
          </p:nvPr>
        </p:nvPicPr>
        <p:blipFill>
          <a:blip r:embed="rId2"/>
          <a:stretch>
            <a:fillRect/>
          </a:stretch>
        </p:blipFill>
        <p:spPr>
          <a:xfrm>
            <a:off x="675861" y="1049572"/>
            <a:ext cx="8332318" cy="6249239"/>
          </a:xfrm>
        </p:spPr>
      </p:pic>
      <p:sp>
        <p:nvSpPr>
          <p:cNvPr id="2" name="Slide Number Placeholder 1">
            <a:extLst>
              <a:ext uri="{FF2B5EF4-FFF2-40B4-BE49-F238E27FC236}">
                <a16:creationId xmlns:a16="http://schemas.microsoft.com/office/drawing/2014/main" id="{5705F92A-E4F9-42CC-A691-3C5E31693350}"/>
              </a:ext>
            </a:extLst>
          </p:cNvPr>
          <p:cNvSpPr>
            <a:spLocks noGrp="1"/>
          </p:cNvSpPr>
          <p:nvPr>
            <p:ph type="sldNum" sz="quarter" idx="4"/>
          </p:nvPr>
        </p:nvSpPr>
        <p:spPr/>
        <p:txBody>
          <a:bodyPr/>
          <a:lstStyle/>
          <a:p>
            <a:fld id="{58FB4751-880F-D840-AAA9-3A15815CC996}" type="slidenum">
              <a:rPr lang="en-US" smtClean="0"/>
              <a:pPr/>
              <a:t>12</a:t>
            </a:fld>
            <a:endParaRPr lang="en-US" dirty="0"/>
          </a:p>
        </p:txBody>
      </p:sp>
    </p:spTree>
    <p:extLst>
      <p:ext uri="{BB962C8B-B14F-4D97-AF65-F5344CB8AC3E}">
        <p14:creationId xmlns:p14="http://schemas.microsoft.com/office/powerpoint/2010/main" val="377702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154EA-1D47-453F-A0FD-40EA7A6530A6}"/>
              </a:ext>
            </a:extLst>
          </p:cNvPr>
          <p:cNvSpPr>
            <a:spLocks noGrp="1"/>
          </p:cNvSpPr>
          <p:nvPr>
            <p:ph type="title"/>
          </p:nvPr>
        </p:nvSpPr>
        <p:spPr/>
        <p:txBody>
          <a:bodyPr/>
          <a:lstStyle/>
          <a:p>
            <a:r>
              <a:rPr lang="en-GB" dirty="0"/>
              <a:t> </a:t>
            </a:r>
          </a:p>
        </p:txBody>
      </p:sp>
      <p:sp>
        <p:nvSpPr>
          <p:cNvPr id="4" name="Slide Number Placeholder 3">
            <a:extLst>
              <a:ext uri="{FF2B5EF4-FFF2-40B4-BE49-F238E27FC236}">
                <a16:creationId xmlns:a16="http://schemas.microsoft.com/office/drawing/2014/main" id="{21E9DE71-3B66-4AE2-9BD6-C52FA9F731A1}"/>
              </a:ext>
            </a:extLst>
          </p:cNvPr>
          <p:cNvSpPr>
            <a:spLocks noGrp="1"/>
          </p:cNvSpPr>
          <p:nvPr>
            <p:ph type="sldNum" sz="quarter" idx="4"/>
          </p:nvPr>
        </p:nvSpPr>
        <p:spPr/>
        <p:txBody>
          <a:bodyPr/>
          <a:lstStyle/>
          <a:p>
            <a:fld id="{58FB4751-880F-D840-AAA9-3A15815CC996}" type="slidenum">
              <a:rPr lang="en-US" smtClean="0"/>
              <a:pPr/>
              <a:t>13</a:t>
            </a:fld>
            <a:endParaRPr lang="en-US" dirty="0"/>
          </a:p>
        </p:txBody>
      </p:sp>
      <p:pic>
        <p:nvPicPr>
          <p:cNvPr id="9" name="Content Placeholder 8">
            <a:extLst>
              <a:ext uri="{FF2B5EF4-FFF2-40B4-BE49-F238E27FC236}">
                <a16:creationId xmlns:a16="http://schemas.microsoft.com/office/drawing/2014/main" id="{9D1DF237-3407-4DB0-8CB0-2C2516F60B92}"/>
              </a:ext>
            </a:extLst>
          </p:cNvPr>
          <p:cNvPicPr>
            <a:picLocks noGrp="1" noChangeAspect="1"/>
          </p:cNvPicPr>
          <p:nvPr>
            <p:ph sz="quarter" idx="10"/>
          </p:nvPr>
        </p:nvPicPr>
        <p:blipFill>
          <a:blip r:embed="rId2"/>
          <a:stretch>
            <a:fillRect/>
          </a:stretch>
        </p:blipFill>
        <p:spPr>
          <a:xfrm>
            <a:off x="1166427" y="1908313"/>
            <a:ext cx="4108671" cy="2311128"/>
          </a:xfrm>
          <a:prstGeom prst="rect">
            <a:avLst/>
          </a:prstGeom>
        </p:spPr>
      </p:pic>
      <p:pic>
        <p:nvPicPr>
          <p:cNvPr id="10" name="Picture 9">
            <a:extLst>
              <a:ext uri="{FF2B5EF4-FFF2-40B4-BE49-F238E27FC236}">
                <a16:creationId xmlns:a16="http://schemas.microsoft.com/office/drawing/2014/main" id="{8A8F291B-8E75-4F9D-A161-F8CE4F36DED0}"/>
              </a:ext>
            </a:extLst>
          </p:cNvPr>
          <p:cNvPicPr>
            <a:picLocks noChangeAspect="1"/>
          </p:cNvPicPr>
          <p:nvPr/>
        </p:nvPicPr>
        <p:blipFill>
          <a:blip r:embed="rId3"/>
          <a:stretch>
            <a:fillRect/>
          </a:stretch>
        </p:blipFill>
        <p:spPr>
          <a:xfrm>
            <a:off x="5748099" y="938254"/>
            <a:ext cx="5161353" cy="1774299"/>
          </a:xfrm>
          <a:prstGeom prst="rect">
            <a:avLst/>
          </a:prstGeom>
        </p:spPr>
      </p:pic>
      <p:pic>
        <p:nvPicPr>
          <p:cNvPr id="11" name="Picture 10">
            <a:extLst>
              <a:ext uri="{FF2B5EF4-FFF2-40B4-BE49-F238E27FC236}">
                <a16:creationId xmlns:a16="http://schemas.microsoft.com/office/drawing/2014/main" id="{4C79CF67-B3B7-428B-9449-5A1E019189D4}"/>
              </a:ext>
            </a:extLst>
          </p:cNvPr>
          <p:cNvPicPr>
            <a:picLocks noChangeAspect="1"/>
          </p:cNvPicPr>
          <p:nvPr/>
        </p:nvPicPr>
        <p:blipFill>
          <a:blip r:embed="rId4"/>
          <a:stretch>
            <a:fillRect/>
          </a:stretch>
        </p:blipFill>
        <p:spPr>
          <a:xfrm>
            <a:off x="6907416" y="3247609"/>
            <a:ext cx="4312137" cy="2425577"/>
          </a:xfrm>
          <a:prstGeom prst="rect">
            <a:avLst/>
          </a:prstGeom>
        </p:spPr>
      </p:pic>
      <p:pic>
        <p:nvPicPr>
          <p:cNvPr id="12" name="Picture 11">
            <a:extLst>
              <a:ext uri="{FF2B5EF4-FFF2-40B4-BE49-F238E27FC236}">
                <a16:creationId xmlns:a16="http://schemas.microsoft.com/office/drawing/2014/main" id="{70BD91BD-80C2-400B-8A68-9C25B4F4B22A}"/>
              </a:ext>
            </a:extLst>
          </p:cNvPr>
          <p:cNvPicPr>
            <a:picLocks noChangeAspect="1"/>
          </p:cNvPicPr>
          <p:nvPr/>
        </p:nvPicPr>
        <p:blipFill>
          <a:blip r:embed="rId5"/>
          <a:stretch>
            <a:fillRect/>
          </a:stretch>
        </p:blipFill>
        <p:spPr>
          <a:xfrm>
            <a:off x="299002" y="4460398"/>
            <a:ext cx="5843522" cy="1743607"/>
          </a:xfrm>
          <a:prstGeom prst="rect">
            <a:avLst/>
          </a:prstGeom>
        </p:spPr>
      </p:pic>
    </p:spTree>
    <p:extLst>
      <p:ext uri="{BB962C8B-B14F-4D97-AF65-F5344CB8AC3E}">
        <p14:creationId xmlns:p14="http://schemas.microsoft.com/office/powerpoint/2010/main" val="2061660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p:txBody>
          <a:bodyPr/>
          <a:lstStyle/>
          <a:p>
            <a:r>
              <a:rPr lang="en-US" dirty="0"/>
              <a:t>Reading For Pleasure</a:t>
            </a:r>
          </a:p>
        </p:txBody>
      </p:sp>
      <p:sp>
        <p:nvSpPr>
          <p:cNvPr id="4" name="Content Placeholder 3">
            <a:extLst>
              <a:ext uri="{FF2B5EF4-FFF2-40B4-BE49-F238E27FC236}">
                <a16:creationId xmlns:a16="http://schemas.microsoft.com/office/drawing/2014/main" id="{E83A1B83-FE94-4A6C-889C-3476189E511F}"/>
              </a:ext>
            </a:extLst>
          </p:cNvPr>
          <p:cNvSpPr>
            <a:spLocks noGrp="1"/>
          </p:cNvSpPr>
          <p:nvPr>
            <p:ph sz="quarter" idx="10"/>
          </p:nvPr>
        </p:nvSpPr>
        <p:spPr>
          <a:xfrm>
            <a:off x="914399" y="2039111"/>
            <a:ext cx="9748299" cy="4329883"/>
          </a:xfrm>
        </p:spPr>
        <p:txBody>
          <a:bodyPr>
            <a:normAutofit/>
          </a:bodyPr>
          <a:lstStyle/>
          <a:p>
            <a:r>
              <a:rPr lang="en-GB" dirty="0"/>
              <a:t>Whole class books will become our new ‘</a:t>
            </a:r>
            <a:r>
              <a:rPr lang="en-GB" b="1" dirty="0"/>
              <a:t>story time’ </a:t>
            </a:r>
            <a:r>
              <a:rPr lang="en-GB" dirty="0"/>
              <a:t>which is reflected in the Reading Framework.</a:t>
            </a:r>
          </a:p>
          <a:p>
            <a:r>
              <a:rPr lang="en-GB" dirty="0"/>
              <a:t>Children will still have a book to follow whilst the teacher continues to model that expert prosody.</a:t>
            </a:r>
          </a:p>
          <a:p>
            <a:r>
              <a:rPr lang="en-GB" dirty="0"/>
              <a:t>Vocabulary, punctuation, context, audience and purpose can still be discussed but it should mainly be just a story.</a:t>
            </a:r>
          </a:p>
          <a:p>
            <a:r>
              <a:rPr lang="en-GB" dirty="0"/>
              <a:t>Your reading for pleasure can still form part of your writing process and often makes sense to use these texts for writing rather than introducing another book.</a:t>
            </a:r>
          </a:p>
          <a:p>
            <a:endParaRPr lang="en-GB" dirty="0"/>
          </a:p>
          <a:p>
            <a:endParaRPr lang="en-GB" dirty="0"/>
          </a:p>
        </p:txBody>
      </p:sp>
      <p:sp>
        <p:nvSpPr>
          <p:cNvPr id="5" name="Slide Number Placeholder 4">
            <a:extLst>
              <a:ext uri="{FF2B5EF4-FFF2-40B4-BE49-F238E27FC236}">
                <a16:creationId xmlns:a16="http://schemas.microsoft.com/office/drawing/2014/main" id="{7F576313-F1C8-57CB-82F6-54BC07D3B9F4}"/>
              </a:ext>
            </a:extLst>
          </p:cNvPr>
          <p:cNvSpPr>
            <a:spLocks noGrp="1"/>
          </p:cNvSpPr>
          <p:nvPr>
            <p:ph type="sldNum" sz="quarter" idx="4"/>
          </p:nvPr>
        </p:nvSpPr>
        <p:spPr/>
        <p:txBody>
          <a:bodyPr/>
          <a:lstStyle/>
          <a:p>
            <a:fld id="{58FB4751-880F-D840-AAA9-3A15815CC996}" type="slidenum">
              <a:rPr lang="en-US" smtClean="0"/>
              <a:pPr/>
              <a:t>14</a:t>
            </a:fld>
            <a:endParaRPr lang="en-US" dirty="0"/>
          </a:p>
        </p:txBody>
      </p:sp>
    </p:spTree>
    <p:extLst>
      <p:ext uri="{BB962C8B-B14F-4D97-AF65-F5344CB8AC3E}">
        <p14:creationId xmlns:p14="http://schemas.microsoft.com/office/powerpoint/2010/main" val="537809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33A77B-664F-FFD3-D61A-0D344C269A12}"/>
              </a:ext>
            </a:extLst>
          </p:cNvPr>
          <p:cNvSpPr>
            <a:spLocks noGrp="1"/>
          </p:cNvSpPr>
          <p:nvPr>
            <p:ph type="title"/>
          </p:nvPr>
        </p:nvSpPr>
        <p:spPr/>
        <p:txBody>
          <a:bodyPr/>
          <a:lstStyle/>
          <a:p>
            <a:r>
              <a:rPr lang="en-US" dirty="0"/>
              <a:t>Reading Environments</a:t>
            </a:r>
          </a:p>
        </p:txBody>
      </p:sp>
      <p:sp>
        <p:nvSpPr>
          <p:cNvPr id="3" name="Content Placeholder 2">
            <a:extLst>
              <a:ext uri="{FF2B5EF4-FFF2-40B4-BE49-F238E27FC236}">
                <a16:creationId xmlns:a16="http://schemas.microsoft.com/office/drawing/2014/main" id="{DA4B0F3C-5228-C9FB-1212-1D4894C80B46}"/>
              </a:ext>
            </a:extLst>
          </p:cNvPr>
          <p:cNvSpPr>
            <a:spLocks noGrp="1"/>
          </p:cNvSpPr>
          <p:nvPr>
            <p:ph sz="quarter" idx="13"/>
          </p:nvPr>
        </p:nvSpPr>
        <p:spPr>
          <a:xfrm>
            <a:off x="914399" y="2039111"/>
            <a:ext cx="6729984" cy="3840480"/>
          </a:xfrm>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543E34"/>
                </a:solidFill>
                <a:effectLst/>
                <a:uLnTx/>
                <a:uFillTx/>
                <a:latin typeface="Gill Sans Nova Light"/>
                <a:ea typeface="+mn-ea"/>
                <a:cs typeface="+mn-cs"/>
              </a:rPr>
              <a:t>Books will be available around school in all our new pop up library areas for children to take home.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543E34"/>
                </a:solidFill>
                <a:effectLst/>
                <a:uLnTx/>
                <a:uFillTx/>
                <a:latin typeface="Gill Sans Nova Light"/>
                <a:ea typeface="+mn-ea"/>
                <a:cs typeface="+mn-cs"/>
              </a:rPr>
              <a:t>The Library will become a book store as many resources from the SEND are being taken/moved/broken with children visiting unsupervised. Classes can still go in but with adult supervision only.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cap="none" dirty="0">
                <a:solidFill>
                  <a:srgbClr val="543E34"/>
                </a:solidFill>
                <a:latin typeface="Gill Sans Nova Light"/>
              </a:rPr>
              <a:t>Many displays are now reflecting the reading culture we have at Netherton. Forward facing books, books supporting equality, diversity, RSE, SEND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cap="none" dirty="0">
                <a:solidFill>
                  <a:srgbClr val="543E34"/>
                </a:solidFill>
                <a:latin typeface="Gill Sans Nova Light"/>
              </a:rPr>
              <a:t>Art that is representing a book shows good links. Just ensure there is a blog about the author, promote other books that the author may have written. If you liked this book, then you may like this…. </a:t>
            </a:r>
            <a:endParaRPr kumimoji="0" lang="en-GB" sz="2000" b="0" i="0" u="none" strike="noStrike" kern="1200" cap="none" spc="0" normalizeH="0" baseline="0" noProof="0" dirty="0">
              <a:ln>
                <a:noFill/>
              </a:ln>
              <a:solidFill>
                <a:srgbClr val="543E34"/>
              </a:solidFill>
              <a:effectLst/>
              <a:uLnTx/>
              <a:uFillTx/>
              <a:latin typeface="Gill Sans Nova Ligh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43E34"/>
              </a:solidFill>
              <a:effectLst/>
              <a:uLnTx/>
              <a:uFillTx/>
              <a:latin typeface="Gill Sans Nova Light"/>
              <a:ea typeface="+mn-ea"/>
              <a:cs typeface="+mn-cs"/>
            </a:endParaRPr>
          </a:p>
          <a:p>
            <a:endParaRPr lang="en-US" dirty="0"/>
          </a:p>
        </p:txBody>
      </p:sp>
      <p:pic>
        <p:nvPicPr>
          <p:cNvPr id="2" name="Content Placeholder 1">
            <a:extLst>
              <a:ext uri="{FF2B5EF4-FFF2-40B4-BE49-F238E27FC236}">
                <a16:creationId xmlns:a16="http://schemas.microsoft.com/office/drawing/2014/main" id="{6C42A3F5-9BAF-4C2C-A0E0-BDACC5316F72}"/>
              </a:ext>
            </a:extLst>
          </p:cNvPr>
          <p:cNvPicPr>
            <a:picLocks noGrp="1" noChangeAspect="1"/>
          </p:cNvPicPr>
          <p:nvPr>
            <p:ph sz="quarter" idx="12"/>
          </p:nvPr>
        </p:nvPicPr>
        <p:blipFill>
          <a:blip r:embed="rId3"/>
          <a:stretch>
            <a:fillRect/>
          </a:stretch>
        </p:blipFill>
        <p:spPr>
          <a:xfrm>
            <a:off x="7728667" y="1288111"/>
            <a:ext cx="3935895" cy="4591989"/>
          </a:xfrm>
          <a:prstGeom prst="rect">
            <a:avLst/>
          </a:prstGeom>
        </p:spPr>
      </p:pic>
      <p:sp>
        <p:nvSpPr>
          <p:cNvPr id="4" name="Slide Number Placeholder 3">
            <a:extLst>
              <a:ext uri="{FF2B5EF4-FFF2-40B4-BE49-F238E27FC236}">
                <a16:creationId xmlns:a16="http://schemas.microsoft.com/office/drawing/2014/main" id="{AE59500A-4B75-29F9-CE37-C3E13D6A56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15</a:t>
            </a:fld>
            <a:endParaRPr lang="en-US" dirty="0"/>
          </a:p>
        </p:txBody>
      </p:sp>
    </p:spTree>
    <p:extLst>
      <p:ext uri="{BB962C8B-B14F-4D97-AF65-F5344CB8AC3E}">
        <p14:creationId xmlns:p14="http://schemas.microsoft.com/office/powerpoint/2010/main" val="4132147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E4F88F8-17E5-45E3-77B1-77FACD99FF63}"/>
              </a:ext>
            </a:extLst>
          </p:cNvPr>
          <p:cNvSpPr>
            <a:spLocks noGrp="1"/>
          </p:cNvSpPr>
          <p:nvPr>
            <p:ph type="title"/>
          </p:nvPr>
        </p:nvSpPr>
        <p:spPr/>
        <p:txBody>
          <a:bodyPr/>
          <a:lstStyle/>
          <a:p>
            <a:r>
              <a:rPr lang="en-US" dirty="0"/>
              <a:t>Assessments</a:t>
            </a:r>
          </a:p>
        </p:txBody>
      </p:sp>
      <p:sp>
        <p:nvSpPr>
          <p:cNvPr id="5" name="Content Placeholder 4">
            <a:extLst>
              <a:ext uri="{FF2B5EF4-FFF2-40B4-BE49-F238E27FC236}">
                <a16:creationId xmlns:a16="http://schemas.microsoft.com/office/drawing/2014/main" id="{0582CDB8-427D-4D35-811C-85096ADE764E}"/>
              </a:ext>
            </a:extLst>
          </p:cNvPr>
          <p:cNvSpPr>
            <a:spLocks noGrp="1"/>
          </p:cNvSpPr>
          <p:nvPr>
            <p:ph sz="quarter" idx="10"/>
          </p:nvPr>
        </p:nvSpPr>
        <p:spPr>
          <a:xfrm>
            <a:off x="914399" y="2039111"/>
            <a:ext cx="10018643" cy="4099295"/>
          </a:xfrm>
        </p:spPr>
        <p:txBody>
          <a:bodyPr/>
          <a:lstStyle/>
          <a:p>
            <a:r>
              <a:rPr lang="en-GB" dirty="0"/>
              <a:t>Using Test Base Autumn 2, Spring 2, Summer 2</a:t>
            </a:r>
          </a:p>
          <a:p>
            <a:endParaRPr lang="en-GB" dirty="0"/>
          </a:p>
          <a:p>
            <a:r>
              <a:rPr lang="en-GB" dirty="0">
                <a:hlinkClick r:id="rId3"/>
              </a:rPr>
              <a:t>https://www.literacyshedplus.com/en-gb/browse/reading-shed/comprehension-plus/sats-practice</a:t>
            </a:r>
            <a:r>
              <a:rPr lang="en-GB" dirty="0"/>
              <a:t> </a:t>
            </a:r>
          </a:p>
          <a:p>
            <a:endParaRPr lang="en-GB" dirty="0"/>
          </a:p>
          <a:p>
            <a:r>
              <a:rPr lang="en-GB" dirty="0"/>
              <a:t>Children that are borderline/WTS should be put on the HFL Reading Intervention</a:t>
            </a:r>
          </a:p>
          <a:p>
            <a:r>
              <a:rPr lang="en-GB" dirty="0"/>
              <a:t>Groups of 6 – 8 children</a:t>
            </a:r>
          </a:p>
          <a:p>
            <a:r>
              <a:rPr lang="en-GB" dirty="0"/>
              <a:t>Takes 6 weeks to run at two x twenty minute sessions per week</a:t>
            </a:r>
          </a:p>
          <a:p>
            <a:r>
              <a:rPr lang="en-GB" dirty="0"/>
              <a:t>Complete the Yark baseline at the start and then again at the end. </a:t>
            </a:r>
          </a:p>
        </p:txBody>
      </p:sp>
      <p:sp>
        <p:nvSpPr>
          <p:cNvPr id="4" name="Slide Number Placeholder 3">
            <a:extLst>
              <a:ext uri="{FF2B5EF4-FFF2-40B4-BE49-F238E27FC236}">
                <a16:creationId xmlns:a16="http://schemas.microsoft.com/office/drawing/2014/main" id="{1D2469ED-926E-7CEE-5AF2-BF9AC726D015}"/>
              </a:ext>
            </a:extLst>
          </p:cNvPr>
          <p:cNvSpPr>
            <a:spLocks noGrp="1"/>
          </p:cNvSpPr>
          <p:nvPr>
            <p:ph type="sldNum" sz="quarter" idx="4"/>
          </p:nvPr>
        </p:nvSpPr>
        <p:spPr/>
        <p:txBody>
          <a:bodyPr/>
          <a:lstStyle/>
          <a:p>
            <a:fld id="{58FB4751-880F-D840-AAA9-3A15815CC996}" type="slidenum">
              <a:rPr lang="en-US" smtClean="0"/>
              <a:pPr/>
              <a:t>16</a:t>
            </a:fld>
            <a:endParaRPr lang="en-US" dirty="0"/>
          </a:p>
        </p:txBody>
      </p:sp>
    </p:spTree>
    <p:extLst>
      <p:ext uri="{BB962C8B-B14F-4D97-AF65-F5344CB8AC3E}">
        <p14:creationId xmlns:p14="http://schemas.microsoft.com/office/powerpoint/2010/main" val="3064996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DC0028-4150-0F89-E59C-F563C67F6CFD}"/>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2188828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1E89FF-CEBF-4346-952B-DF124B29B549}"/>
              </a:ext>
            </a:extLst>
          </p:cNvPr>
          <p:cNvSpPr>
            <a:spLocks noGrp="1"/>
          </p:cNvSpPr>
          <p:nvPr>
            <p:ph type="ctrTitle"/>
          </p:nvPr>
        </p:nvSpPr>
        <p:spPr/>
        <p:txBody>
          <a:bodyPr/>
          <a:lstStyle/>
          <a:p>
            <a:r>
              <a:rPr lang="en-GB" dirty="0"/>
              <a:t>Spelling @Netherton</a:t>
            </a:r>
            <a:br>
              <a:rPr lang="en-GB" dirty="0"/>
            </a:br>
            <a:r>
              <a:rPr lang="en-GB" dirty="0"/>
              <a:t>Cracking Spelling</a:t>
            </a:r>
            <a:br>
              <a:rPr lang="en-GB" dirty="0"/>
            </a:br>
            <a:r>
              <a:rPr lang="en-GB" dirty="0"/>
              <a:t>Diane Stinson  </a:t>
            </a:r>
          </a:p>
        </p:txBody>
      </p:sp>
    </p:spTree>
    <p:extLst>
      <p:ext uri="{BB962C8B-B14F-4D97-AF65-F5344CB8AC3E}">
        <p14:creationId xmlns:p14="http://schemas.microsoft.com/office/powerpoint/2010/main" val="3528201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5CD347-F38E-4B2D-8045-6CFC27B9BC0A}"/>
              </a:ext>
            </a:extLst>
          </p:cNvPr>
          <p:cNvSpPr>
            <a:spLocks noGrp="1"/>
          </p:cNvSpPr>
          <p:nvPr>
            <p:ph type="title"/>
          </p:nvPr>
        </p:nvSpPr>
        <p:spPr>
          <a:xfrm>
            <a:off x="914399" y="914400"/>
            <a:ext cx="10273085" cy="914400"/>
          </a:xfrm>
        </p:spPr>
        <p:txBody>
          <a:bodyPr/>
          <a:lstStyle/>
          <a:p>
            <a:r>
              <a:rPr lang="en-GB" dirty="0"/>
              <a:t>Cracking Spelling &amp; changes to spelling delivery</a:t>
            </a:r>
          </a:p>
        </p:txBody>
      </p:sp>
      <p:sp>
        <p:nvSpPr>
          <p:cNvPr id="7" name="Content Placeholder 6">
            <a:extLst>
              <a:ext uri="{FF2B5EF4-FFF2-40B4-BE49-F238E27FC236}">
                <a16:creationId xmlns:a16="http://schemas.microsoft.com/office/drawing/2014/main" id="{0D9FDEA1-9A71-459C-82EB-68311D16A1D2}"/>
              </a:ext>
            </a:extLst>
          </p:cNvPr>
          <p:cNvSpPr>
            <a:spLocks noGrp="1"/>
          </p:cNvSpPr>
          <p:nvPr>
            <p:ph sz="quarter" idx="10"/>
          </p:nvPr>
        </p:nvSpPr>
        <p:spPr>
          <a:xfrm>
            <a:off x="914400" y="2039111"/>
            <a:ext cx="9994790" cy="4170857"/>
          </a:xfrm>
        </p:spPr>
        <p:txBody>
          <a:bodyPr>
            <a:normAutofit lnSpcReduction="10000"/>
          </a:bodyPr>
          <a:lstStyle/>
          <a:p>
            <a:r>
              <a:rPr lang="en-GB" dirty="0"/>
              <a:t>Spelling tests will be no more. Research shows it has very little impact on implementation. </a:t>
            </a:r>
          </a:p>
          <a:p>
            <a:r>
              <a:rPr lang="en-GB" dirty="0"/>
              <a:t>Many children learn them for the test only</a:t>
            </a:r>
          </a:p>
          <a:p>
            <a:r>
              <a:rPr lang="en-GB" dirty="0"/>
              <a:t>A lot of spellings are not common words that children will even use or have heard of before!</a:t>
            </a:r>
          </a:p>
          <a:p>
            <a:r>
              <a:rPr lang="en-GB" dirty="0"/>
              <a:t>Creates anxiety for children who struggle to get a good result</a:t>
            </a:r>
          </a:p>
          <a:p>
            <a:r>
              <a:rPr lang="en-GB" dirty="0"/>
              <a:t>Not enough exposure to spelling rules and patterns and seeing words in lots of different contexts.</a:t>
            </a:r>
          </a:p>
          <a:p>
            <a:r>
              <a:rPr lang="en-GB" dirty="0"/>
              <a:t>Cracking Spelling links spellings to grammar by colour coding</a:t>
            </a:r>
          </a:p>
          <a:p>
            <a:r>
              <a:rPr lang="en-GB" dirty="0"/>
              <a:t>Children learn five spellings rather than 10 and use of dictation and mirroring GPS test is the way to assess and monitor.</a:t>
            </a:r>
          </a:p>
          <a:p>
            <a:r>
              <a:rPr lang="en-GB" dirty="0"/>
              <a:t>Spelling Shed will still be available until July next year</a:t>
            </a:r>
          </a:p>
          <a:p>
            <a:r>
              <a:rPr lang="en-GB" dirty="0"/>
              <a:t>Upload and create your own spelling lists so children can still access learning at home.</a:t>
            </a:r>
          </a:p>
          <a:p>
            <a:r>
              <a:rPr lang="en-GB" dirty="0"/>
              <a:t>Show PPT on Cracking Spelling</a:t>
            </a:r>
          </a:p>
          <a:p>
            <a:endParaRPr lang="en-GB" dirty="0"/>
          </a:p>
        </p:txBody>
      </p:sp>
    </p:spTree>
    <p:extLst>
      <p:ext uri="{BB962C8B-B14F-4D97-AF65-F5344CB8AC3E}">
        <p14:creationId xmlns:p14="http://schemas.microsoft.com/office/powerpoint/2010/main" val="320245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dirty="0"/>
              <a:t>Agenda</a:t>
            </a:r>
          </a:p>
        </p:txBody>
      </p:sp>
      <p:graphicFrame>
        <p:nvGraphicFramePr>
          <p:cNvPr id="6" name="Table 4">
            <a:extLst>
              <a:ext uri="{FF2B5EF4-FFF2-40B4-BE49-F238E27FC236}">
                <a16:creationId xmlns:a16="http://schemas.microsoft.com/office/drawing/2014/main" id="{0D6FB95E-6987-A57C-3663-3FD6F6FAC24E}"/>
              </a:ext>
            </a:extLst>
          </p:cNvPr>
          <p:cNvGraphicFramePr>
            <a:graphicFrameLocks noGrp="1"/>
          </p:cNvGraphicFramePr>
          <p:nvPr>
            <p:ph idx="1"/>
            <p:extLst>
              <p:ext uri="{D42A27DB-BD31-4B8C-83A1-F6EECF244321}">
                <p14:modId xmlns:p14="http://schemas.microsoft.com/office/powerpoint/2010/main" val="2230659157"/>
              </p:ext>
            </p:extLst>
          </p:nvPr>
        </p:nvGraphicFramePr>
        <p:xfrm>
          <a:off x="7075847" y="500112"/>
          <a:ext cx="4437642" cy="5857776"/>
        </p:xfrm>
        <a:graphic>
          <a:graphicData uri="http://schemas.openxmlformats.org/drawingml/2006/table">
            <a:tbl>
              <a:tblPr firstRow="1" bandRow="1"/>
              <a:tblGrid>
                <a:gridCol w="4437642">
                  <a:extLst>
                    <a:ext uri="{9D8B030D-6E8A-4147-A177-3AD203B41FA5}">
                      <a16:colId xmlns:a16="http://schemas.microsoft.com/office/drawing/2014/main" val="1563570424"/>
                    </a:ext>
                  </a:extLst>
                </a:gridCol>
              </a:tblGrid>
              <a:tr h="9418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latin typeface="+mn-lt"/>
                          <a:cs typeface="Gill Sans Light" panose="020B0302020104020203" pitchFamily="34" charset="-79"/>
                        </a:rPr>
                        <a:t>INTRODUCTION</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latin typeface="+mn-lt"/>
                          <a:cs typeface="Gill Sans Light" panose="020B0302020104020203" pitchFamily="34" charset="-79"/>
                        </a:rPr>
                        <a:t>Reading Framework</a:t>
                      </a:r>
                      <a:r>
                        <a:rPr lang="en-US" sz="2400" b="0" dirty="0">
                          <a:latin typeface="+mj-lt"/>
                          <a:cs typeface="Gill Sans Light" panose="020B0302020104020203" pitchFamily="34" charset="-79"/>
                        </a:rPr>
                        <a:t> 2023</a:t>
                      </a:r>
                      <a:endParaRPr lang="en-US" sz="2400" b="0" dirty="0">
                        <a:latin typeface="+mn-lt"/>
                        <a:cs typeface="Gill Sans Light" panose="020B0302020104020203" pitchFamily="34" charset="-79"/>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1120474">
                <a:tc>
                  <a:txBody>
                    <a:bodyPr/>
                    <a:lstStyle/>
                    <a:p>
                      <a:pPr algn="r"/>
                      <a:r>
                        <a:rPr lang="en-US" sz="2400" b="0" kern="1200" dirty="0">
                          <a:solidFill>
                            <a:schemeClr val="tx1"/>
                          </a:solidFill>
                          <a:latin typeface="+mj-lt"/>
                          <a:ea typeface="+mn-ea"/>
                          <a:cs typeface="+mn-cs"/>
                        </a:rPr>
                        <a:t>Guided Reading</a:t>
                      </a: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1143339">
                <a:tc>
                  <a:txBody>
                    <a:bodyPr/>
                    <a:lstStyle/>
                    <a:p>
                      <a:pPr algn="r"/>
                      <a:r>
                        <a:rPr lang="en-US" sz="2400" b="0" kern="1200" dirty="0">
                          <a:solidFill>
                            <a:schemeClr val="tx1"/>
                          </a:solidFill>
                          <a:latin typeface="+mj-lt"/>
                          <a:ea typeface="+mn-ea"/>
                          <a:cs typeface="+mn-cs"/>
                        </a:rPr>
                        <a:t>Reading for Pleasure</a:t>
                      </a: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10976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tx1"/>
                          </a:solidFill>
                          <a:latin typeface="+mj-lt"/>
                          <a:ea typeface="+mn-ea"/>
                          <a:cs typeface="+mn-cs"/>
                        </a:rPr>
                        <a:t>Environments</a:t>
                      </a: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97835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tx1"/>
                          </a:solidFill>
                          <a:latin typeface="+mj-lt"/>
                          <a:ea typeface="+mn-ea"/>
                          <a:cs typeface="+mn-cs"/>
                        </a:rPr>
                        <a:t>Assessments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tx1"/>
                          </a:solidFill>
                          <a:latin typeface="+mj-lt"/>
                          <a:ea typeface="+mn-ea"/>
                          <a:cs typeface="+mn-cs"/>
                        </a:rPr>
                        <a:t>Spelling @ Netherton</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spTree>
    <p:extLst>
      <p:ext uri="{BB962C8B-B14F-4D97-AF65-F5344CB8AC3E}">
        <p14:creationId xmlns:p14="http://schemas.microsoft.com/office/powerpoint/2010/main" val="586478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A9FBFA5-3019-4061-B661-B6439C5CD808}"/>
              </a:ext>
            </a:extLst>
          </p:cNvPr>
          <p:cNvSpPr>
            <a:spLocks noGrp="1"/>
          </p:cNvSpPr>
          <p:nvPr>
            <p:ph type="ctrTitle"/>
          </p:nvPr>
        </p:nvSpPr>
        <p:spPr/>
        <p:txBody>
          <a:bodyPr/>
          <a:lstStyle/>
          <a:p>
            <a:endParaRPr lang="en-GB"/>
          </a:p>
        </p:txBody>
      </p:sp>
      <p:sp>
        <p:nvSpPr>
          <p:cNvPr id="4" name="Slide Number Placeholder 3">
            <a:extLst>
              <a:ext uri="{FF2B5EF4-FFF2-40B4-BE49-F238E27FC236}">
                <a16:creationId xmlns:a16="http://schemas.microsoft.com/office/drawing/2014/main" id="{1F823CD5-4810-47C4-AEA4-378078D8B059}"/>
              </a:ext>
            </a:extLst>
          </p:cNvPr>
          <p:cNvSpPr>
            <a:spLocks noGrp="1"/>
          </p:cNvSpPr>
          <p:nvPr>
            <p:ph type="sldNum" sz="quarter" idx="4294967295"/>
          </p:nvPr>
        </p:nvSpPr>
        <p:spPr>
          <a:xfrm>
            <a:off x="11530013" y="5880100"/>
            <a:ext cx="661987" cy="895350"/>
          </a:xfrm>
        </p:spPr>
        <p:txBody>
          <a:bodyPr/>
          <a:lstStyle/>
          <a:p>
            <a:fld id="{58FB4751-880F-D840-AAA9-3A15815CC996}" type="slidenum">
              <a:rPr lang="en-US" smtClean="0"/>
              <a:pPr/>
              <a:t>20</a:t>
            </a:fld>
            <a:endParaRPr lang="en-US" dirty="0"/>
          </a:p>
        </p:txBody>
      </p:sp>
      <p:pic>
        <p:nvPicPr>
          <p:cNvPr id="9" name="Content Placeholder 8">
            <a:extLst>
              <a:ext uri="{FF2B5EF4-FFF2-40B4-BE49-F238E27FC236}">
                <a16:creationId xmlns:a16="http://schemas.microsoft.com/office/drawing/2014/main" id="{6506743D-1C60-41A9-98EC-B70EC1E25E0B}"/>
              </a:ext>
            </a:extLst>
          </p:cNvPr>
          <p:cNvPicPr>
            <a:picLocks noGrp="1" noChangeAspect="1"/>
          </p:cNvPicPr>
          <p:nvPr>
            <p:ph sz="quarter" idx="4294967295"/>
          </p:nvPr>
        </p:nvPicPr>
        <p:blipFill>
          <a:blip r:embed="rId2"/>
          <a:stretch>
            <a:fillRect/>
          </a:stretch>
        </p:blipFill>
        <p:spPr>
          <a:xfrm>
            <a:off x="0" y="266701"/>
            <a:ext cx="11712271" cy="6529046"/>
          </a:xfrm>
        </p:spPr>
      </p:pic>
    </p:spTree>
    <p:extLst>
      <p:ext uri="{BB962C8B-B14F-4D97-AF65-F5344CB8AC3E}">
        <p14:creationId xmlns:p14="http://schemas.microsoft.com/office/powerpoint/2010/main" val="71593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914400" y="914400"/>
            <a:ext cx="5641848" cy="5029200"/>
          </a:xfrm>
        </p:spPr>
        <p:txBody>
          <a:bodyPr/>
          <a:lstStyle/>
          <a:p>
            <a:pPr algn="ctr"/>
            <a:r>
              <a:rPr lang="en-US" dirty="0"/>
              <a:t>The Power of Reading</a:t>
            </a:r>
          </a:p>
        </p:txBody>
      </p:sp>
      <p:pic>
        <p:nvPicPr>
          <p:cNvPr id="6" name="Picture Placeholder 5">
            <a:extLst>
              <a:ext uri="{FF2B5EF4-FFF2-40B4-BE49-F238E27FC236}">
                <a16:creationId xmlns:a16="http://schemas.microsoft.com/office/drawing/2014/main" id="{F96AB08D-177B-4762-8584-DBEE5E34EEBB}"/>
              </a:ext>
            </a:extLst>
          </p:cNvPr>
          <p:cNvPicPr>
            <a:picLocks noGrp="1" noChangeAspect="1"/>
          </p:cNvPicPr>
          <p:nvPr>
            <p:ph type="pic" idx="1"/>
          </p:nvPr>
        </p:nvPicPr>
        <p:blipFill>
          <a:blip r:embed="rId3"/>
          <a:srcRect l="2979" r="2979"/>
          <a:stretch>
            <a:fillRect/>
          </a:stretch>
        </p:blipFill>
        <p:spPr>
          <a:xfrm>
            <a:off x="7254458" y="135466"/>
            <a:ext cx="4790059" cy="6587067"/>
          </a:xfrm>
        </p:spPr>
      </p:pic>
    </p:spTree>
    <p:extLst>
      <p:ext uri="{BB962C8B-B14F-4D97-AF65-F5344CB8AC3E}">
        <p14:creationId xmlns:p14="http://schemas.microsoft.com/office/powerpoint/2010/main" val="2222324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16550" y="238539"/>
            <a:ext cx="7534656" cy="914400"/>
          </a:xfrm>
        </p:spPr>
        <p:txBody>
          <a:bodyPr/>
          <a:lstStyle/>
          <a:p>
            <a:r>
              <a:rPr lang="en-US" dirty="0"/>
              <a:t>Reading Fluency</a:t>
            </a:r>
          </a:p>
        </p:txBody>
      </p:sp>
      <p:pic>
        <p:nvPicPr>
          <p:cNvPr id="2" name="Content Placeholder 1">
            <a:extLst>
              <a:ext uri="{FF2B5EF4-FFF2-40B4-BE49-F238E27FC236}">
                <a16:creationId xmlns:a16="http://schemas.microsoft.com/office/drawing/2014/main" id="{ACAA8C6F-EC31-482C-B945-889245B21BE6}"/>
              </a:ext>
            </a:extLst>
          </p:cNvPr>
          <p:cNvPicPr>
            <a:picLocks noGrp="1" noChangeAspect="1"/>
          </p:cNvPicPr>
          <p:nvPr>
            <p:ph sz="quarter" idx="10"/>
          </p:nvPr>
        </p:nvPicPr>
        <p:blipFill>
          <a:blip r:embed="rId3"/>
          <a:stretch>
            <a:fillRect/>
          </a:stretch>
        </p:blipFill>
        <p:spPr>
          <a:xfrm>
            <a:off x="1144988" y="1227317"/>
            <a:ext cx="9613127" cy="5298711"/>
          </a:xfrm>
          <a:prstGeom prst="rect">
            <a:avLst/>
          </a:prstGeom>
        </p:spPr>
      </p:pic>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4</a:t>
            </a:fld>
            <a:endParaRPr lang="en-US" dirty="0"/>
          </a:p>
        </p:txBody>
      </p:sp>
    </p:spTree>
    <p:extLst>
      <p:ext uri="{BB962C8B-B14F-4D97-AF65-F5344CB8AC3E}">
        <p14:creationId xmlns:p14="http://schemas.microsoft.com/office/powerpoint/2010/main" val="196691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9DC931-6D7F-4845-B6E1-E983139DAF2D}"/>
              </a:ext>
            </a:extLst>
          </p:cNvPr>
          <p:cNvPicPr>
            <a:picLocks noChangeAspect="1"/>
          </p:cNvPicPr>
          <p:nvPr/>
        </p:nvPicPr>
        <p:blipFill>
          <a:blip r:embed="rId3"/>
          <a:stretch>
            <a:fillRect/>
          </a:stretch>
        </p:blipFill>
        <p:spPr>
          <a:xfrm>
            <a:off x="683812" y="0"/>
            <a:ext cx="10344647" cy="6896431"/>
          </a:xfrm>
          <a:prstGeom prst="rect">
            <a:avLst/>
          </a:prstGeom>
        </p:spPr>
      </p:pic>
    </p:spTree>
    <p:extLst>
      <p:ext uri="{BB962C8B-B14F-4D97-AF65-F5344CB8AC3E}">
        <p14:creationId xmlns:p14="http://schemas.microsoft.com/office/powerpoint/2010/main" val="52000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7BB600-FFA4-4B8B-A073-2593AE5FB241}"/>
              </a:ext>
            </a:extLst>
          </p:cNvPr>
          <p:cNvSpPr>
            <a:spLocks noGrp="1"/>
          </p:cNvSpPr>
          <p:nvPr>
            <p:ph type="title"/>
          </p:nvPr>
        </p:nvSpPr>
        <p:spPr>
          <a:xfrm>
            <a:off x="914399" y="914400"/>
            <a:ext cx="9636981" cy="914400"/>
          </a:xfrm>
        </p:spPr>
        <p:txBody>
          <a:bodyPr/>
          <a:lstStyle/>
          <a:p>
            <a:r>
              <a:rPr lang="en-GB" dirty="0"/>
              <a:t>Herts For Learning: The Reading Fluency Project</a:t>
            </a:r>
          </a:p>
        </p:txBody>
      </p:sp>
      <p:sp>
        <p:nvSpPr>
          <p:cNvPr id="4" name="Content Placeholder 3">
            <a:extLst>
              <a:ext uri="{FF2B5EF4-FFF2-40B4-BE49-F238E27FC236}">
                <a16:creationId xmlns:a16="http://schemas.microsoft.com/office/drawing/2014/main" id="{4AE64F66-5935-4590-996C-B719A5A6C739}"/>
              </a:ext>
            </a:extLst>
          </p:cNvPr>
          <p:cNvSpPr>
            <a:spLocks noGrp="1"/>
          </p:cNvSpPr>
          <p:nvPr>
            <p:ph sz="quarter" idx="10"/>
          </p:nvPr>
        </p:nvSpPr>
        <p:spPr>
          <a:xfrm>
            <a:off x="914400" y="2039111"/>
            <a:ext cx="10439400" cy="4401445"/>
          </a:xfrm>
        </p:spPr>
        <p:txBody>
          <a:bodyPr>
            <a:normAutofit fontScale="85000" lnSpcReduction="20000"/>
          </a:bodyPr>
          <a:lstStyle/>
          <a:p>
            <a:endParaRPr lang="en-GB" dirty="0"/>
          </a:p>
          <a:p>
            <a:r>
              <a:rPr lang="en-GB" dirty="0">
                <a:hlinkClick r:id="rId2"/>
              </a:rPr>
              <a:t>https://www.hfleducation.org/reading-fluency </a:t>
            </a:r>
          </a:p>
          <a:p>
            <a:r>
              <a:rPr lang="en-GB" dirty="0">
                <a:hlinkClick r:id="rId2"/>
              </a:rPr>
              <a:t>https://www.hfleducation.org/reading-fluency/key-stage-2-ks2-reading-fluency-project</a:t>
            </a:r>
            <a:r>
              <a:rPr lang="en-GB" dirty="0"/>
              <a:t> </a:t>
            </a:r>
          </a:p>
          <a:p>
            <a:endParaRPr lang="en-GB" dirty="0"/>
          </a:p>
          <a:p>
            <a:r>
              <a:rPr lang="en-GB" dirty="0"/>
              <a:t>Discuss HFL children and their ability to read fluently (TS, CM)</a:t>
            </a:r>
          </a:p>
          <a:p>
            <a:pPr algn="l"/>
            <a:r>
              <a:rPr lang="en-GB" b="0" i="0" dirty="0">
                <a:solidFill>
                  <a:srgbClr val="000000"/>
                </a:solidFill>
                <a:effectLst/>
                <a:latin typeface="Nunito Sans" pitchFamily="2" charset="0"/>
              </a:rPr>
              <a:t>Our Reading Fluency Project works to significantly improve outcomes for pupils and is designed to help equip teachers to improve fluency and comprehension in a short space of time, across primary and secondary phases of education. The suite of key stage specific projects are based on a combination of well-evidenced strategies including: </a:t>
            </a:r>
          </a:p>
          <a:p>
            <a:pPr algn="l">
              <a:buFont typeface="Arial" panose="020B0604020202020204" pitchFamily="34" charset="0"/>
              <a:buChar char="•"/>
            </a:pPr>
            <a:r>
              <a:rPr lang="en-GB" b="0" i="0" dirty="0">
                <a:solidFill>
                  <a:srgbClr val="000000"/>
                </a:solidFill>
                <a:effectLst/>
                <a:latin typeface="Nunito Sans" pitchFamily="2" charset="0"/>
              </a:rPr>
              <a:t>modelled expert prosody</a:t>
            </a:r>
          </a:p>
          <a:p>
            <a:pPr algn="l">
              <a:buFont typeface="Arial" panose="020B0604020202020204" pitchFamily="34" charset="0"/>
              <a:buChar char="•"/>
            </a:pPr>
            <a:r>
              <a:rPr lang="en-GB" b="0" i="0" dirty="0">
                <a:solidFill>
                  <a:srgbClr val="000000"/>
                </a:solidFill>
                <a:effectLst/>
                <a:latin typeface="Nunito Sans" pitchFamily="2" charset="0"/>
              </a:rPr>
              <a:t>repeated reading</a:t>
            </a:r>
          </a:p>
          <a:p>
            <a:pPr algn="l">
              <a:buFont typeface="Arial" panose="020B0604020202020204" pitchFamily="34" charset="0"/>
              <a:buChar char="•"/>
            </a:pPr>
            <a:r>
              <a:rPr lang="en-GB" b="0" i="0" dirty="0">
                <a:solidFill>
                  <a:srgbClr val="000000"/>
                </a:solidFill>
                <a:effectLst/>
                <a:latin typeface="Nunito Sans" pitchFamily="2" charset="0"/>
              </a:rPr>
              <a:t>echo reading</a:t>
            </a:r>
          </a:p>
          <a:p>
            <a:pPr algn="l">
              <a:buFont typeface="Arial" panose="020B0604020202020204" pitchFamily="34" charset="0"/>
              <a:buChar char="•"/>
            </a:pPr>
            <a:r>
              <a:rPr lang="en-GB" b="0" i="0" dirty="0">
                <a:solidFill>
                  <a:srgbClr val="000000"/>
                </a:solidFill>
                <a:effectLst/>
                <a:latin typeface="Nunito Sans" pitchFamily="2" charset="0"/>
              </a:rPr>
              <a:t>text marking</a:t>
            </a:r>
          </a:p>
          <a:p>
            <a:pPr algn="l">
              <a:buFont typeface="Arial" panose="020B0604020202020204" pitchFamily="34" charset="0"/>
              <a:buChar char="•"/>
            </a:pPr>
            <a:r>
              <a:rPr lang="en-GB" b="0" i="0" dirty="0">
                <a:solidFill>
                  <a:srgbClr val="000000"/>
                </a:solidFill>
                <a:effectLst/>
                <a:latin typeface="Nunito Sans" pitchFamily="2" charset="0"/>
              </a:rPr>
              <a:t>performance reading</a:t>
            </a:r>
          </a:p>
          <a:p>
            <a:pPr algn="l">
              <a:buFont typeface="Arial" panose="020B0604020202020204" pitchFamily="34" charset="0"/>
              <a:buChar char="•"/>
            </a:pPr>
            <a:r>
              <a:rPr lang="en-GB" b="0" i="0" dirty="0">
                <a:solidFill>
                  <a:srgbClr val="000000"/>
                </a:solidFill>
                <a:effectLst/>
                <a:latin typeface="Nunito Sans" pitchFamily="2" charset="0"/>
              </a:rPr>
              <a:t>modelled comprehension</a:t>
            </a:r>
          </a:p>
          <a:p>
            <a:endParaRPr lang="en-GB" dirty="0"/>
          </a:p>
          <a:p>
            <a:endParaRPr lang="en-GB" dirty="0"/>
          </a:p>
          <a:p>
            <a:pPr marL="0" indent="0">
              <a:buNone/>
            </a:pPr>
            <a:endParaRPr lang="en-GB" dirty="0"/>
          </a:p>
        </p:txBody>
      </p:sp>
      <p:sp>
        <p:nvSpPr>
          <p:cNvPr id="2" name="Slide Number Placeholder 1">
            <a:extLst>
              <a:ext uri="{FF2B5EF4-FFF2-40B4-BE49-F238E27FC236}">
                <a16:creationId xmlns:a16="http://schemas.microsoft.com/office/drawing/2014/main" id="{362DDE47-89B8-468C-B31A-FA710E889ECE}"/>
              </a:ext>
            </a:extLst>
          </p:cNvPr>
          <p:cNvSpPr>
            <a:spLocks noGrp="1"/>
          </p:cNvSpPr>
          <p:nvPr>
            <p:ph type="sldNum" sz="quarter" idx="4"/>
          </p:nvPr>
        </p:nvSpPr>
        <p:spPr/>
        <p:txBody>
          <a:bodyPr/>
          <a:lstStyle/>
          <a:p>
            <a:fld id="{58FB4751-880F-D840-AAA9-3A15815CC996}" type="slidenum">
              <a:rPr lang="en-US" smtClean="0"/>
              <a:pPr/>
              <a:t>6</a:t>
            </a:fld>
            <a:endParaRPr lang="en-US" dirty="0"/>
          </a:p>
        </p:txBody>
      </p:sp>
    </p:spTree>
    <p:extLst>
      <p:ext uri="{BB962C8B-B14F-4D97-AF65-F5344CB8AC3E}">
        <p14:creationId xmlns:p14="http://schemas.microsoft.com/office/powerpoint/2010/main" val="1759490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4400" y="914400"/>
            <a:ext cx="10360152" cy="2843784"/>
          </a:xfrm>
        </p:spPr>
        <p:txBody>
          <a:bodyPr anchor="b"/>
          <a:lstStyle/>
          <a:p>
            <a:r>
              <a:rPr lang="en-US" dirty="0"/>
              <a:t>Guided Reading</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041114" y="3825875"/>
            <a:ext cx="8109772" cy="563245"/>
          </a:xfrm>
        </p:spPr>
        <p:txBody>
          <a:bodyPr/>
          <a:lstStyle/>
          <a:p>
            <a:r>
              <a:rPr lang="en-US" dirty="0"/>
              <a:t>Herts For Learning</a:t>
            </a:r>
          </a:p>
        </p:txBody>
      </p:sp>
    </p:spTree>
    <p:extLst>
      <p:ext uri="{BB962C8B-B14F-4D97-AF65-F5344CB8AC3E}">
        <p14:creationId xmlns:p14="http://schemas.microsoft.com/office/powerpoint/2010/main" val="109671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p:txBody>
          <a:bodyPr/>
          <a:lstStyle/>
          <a:p>
            <a:r>
              <a:rPr lang="en-US" dirty="0"/>
              <a:t>The New Structure</a:t>
            </a:r>
          </a:p>
        </p:txBody>
      </p:sp>
      <p:sp>
        <p:nvSpPr>
          <p:cNvPr id="3" name="Content Placeholder 2">
            <a:extLst>
              <a:ext uri="{FF2B5EF4-FFF2-40B4-BE49-F238E27FC236}">
                <a16:creationId xmlns:a16="http://schemas.microsoft.com/office/drawing/2014/main" id="{A8A6A1D5-238E-4CA0-8AF7-764B13740D17}"/>
              </a:ext>
            </a:extLst>
          </p:cNvPr>
          <p:cNvSpPr>
            <a:spLocks noGrp="1"/>
          </p:cNvSpPr>
          <p:nvPr>
            <p:ph sz="quarter" idx="10"/>
          </p:nvPr>
        </p:nvSpPr>
        <p:spPr>
          <a:xfrm>
            <a:off x="914400" y="2039112"/>
            <a:ext cx="10034546" cy="4298078"/>
          </a:xfrm>
        </p:spPr>
        <p:txBody>
          <a:bodyPr/>
          <a:lstStyle/>
          <a:p>
            <a:r>
              <a:rPr lang="en-GB" dirty="0"/>
              <a:t>Children will read an extract each week taken from the resource bank on the Reading Shed. Many of these Sheds have teaching slides that support the teaching of reading and comprehension. </a:t>
            </a:r>
          </a:p>
          <a:p>
            <a:r>
              <a:rPr lang="en-GB" dirty="0"/>
              <a:t>Careful selection of these texts will be needed to ensure the children are being exposed to a range of texts such as information, narrative, biographies, poetry each half term. We will look at these closely in a short while. </a:t>
            </a:r>
          </a:p>
          <a:p>
            <a:r>
              <a:rPr lang="en-GB" dirty="0"/>
              <a:t>The children need that exposure to high quality teacher modelling on the first session. </a:t>
            </a:r>
          </a:p>
          <a:p>
            <a:r>
              <a:rPr lang="en-GB" dirty="0"/>
              <a:t>In UKS2 they also need to the opportunity for silent reading for SATs prep.</a:t>
            </a:r>
          </a:p>
          <a:p>
            <a:r>
              <a:rPr lang="en-GB" dirty="0"/>
              <a:t>Guided reading will take place three times a week for twenty five minutes.( Times shown later)</a:t>
            </a:r>
          </a:p>
          <a:p>
            <a:r>
              <a:rPr lang="en-GB" dirty="0"/>
              <a:t>Each session will focus upon building up that automaticity, prosody and skills to comprehend and respond.</a:t>
            </a:r>
          </a:p>
          <a:p>
            <a:r>
              <a:rPr lang="en-GB" dirty="0"/>
              <a:t>This will replace the two hour sessions planned for WCR, Non-Fiction.</a:t>
            </a:r>
          </a:p>
          <a:p>
            <a:endParaRPr lang="en-GB" dirty="0"/>
          </a:p>
          <a:p>
            <a:endParaRPr lang="en-GB" dirty="0"/>
          </a:p>
        </p:txBody>
      </p:sp>
      <p:sp>
        <p:nvSpPr>
          <p:cNvPr id="2" name="Slide Number Placeholder 1">
            <a:extLst>
              <a:ext uri="{FF2B5EF4-FFF2-40B4-BE49-F238E27FC236}">
                <a16:creationId xmlns:a16="http://schemas.microsoft.com/office/drawing/2014/main" id="{F35BAC3D-60A1-816B-5C79-2E8B6D9806E9}"/>
              </a:ext>
            </a:extLst>
          </p:cNvPr>
          <p:cNvSpPr>
            <a:spLocks noGrp="1"/>
          </p:cNvSpPr>
          <p:nvPr>
            <p:ph type="sldNum" sz="quarter" idx="4"/>
          </p:nvPr>
        </p:nvSpPr>
        <p:spPr/>
        <p:txBody>
          <a:bodyPr/>
          <a:lstStyle/>
          <a:p>
            <a:fld id="{58FB4751-880F-D840-AAA9-3A15815CC996}" type="slidenum">
              <a:rPr lang="en-US" smtClean="0"/>
              <a:pPr/>
              <a:t>8</a:t>
            </a:fld>
            <a:endParaRPr lang="en-US" dirty="0"/>
          </a:p>
        </p:txBody>
      </p:sp>
    </p:spTree>
    <p:extLst>
      <p:ext uri="{BB962C8B-B14F-4D97-AF65-F5344CB8AC3E}">
        <p14:creationId xmlns:p14="http://schemas.microsoft.com/office/powerpoint/2010/main" val="4230106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p:txBody>
          <a:bodyPr/>
          <a:lstStyle/>
          <a:p>
            <a:fld id="{58FB4751-880F-D840-AAA9-3A15815CC996}" type="slidenum">
              <a:rPr lang="en-US" smtClean="0"/>
              <a:pPr/>
              <a:t>9</a:t>
            </a:fld>
            <a:endParaRPr lang="en-US" dirty="0"/>
          </a:p>
        </p:txBody>
      </p:sp>
      <p:graphicFrame>
        <p:nvGraphicFramePr>
          <p:cNvPr id="9" name="Table 9">
            <a:extLst>
              <a:ext uri="{FF2B5EF4-FFF2-40B4-BE49-F238E27FC236}">
                <a16:creationId xmlns:a16="http://schemas.microsoft.com/office/drawing/2014/main" id="{71B90466-72E4-41EC-A869-96759A804B3F}"/>
              </a:ext>
            </a:extLst>
          </p:cNvPr>
          <p:cNvGraphicFramePr>
            <a:graphicFrameLocks noGrp="1"/>
          </p:cNvGraphicFramePr>
          <p:nvPr>
            <p:ph sz="quarter" idx="4294967295"/>
            <p:extLst>
              <p:ext uri="{D42A27DB-BD31-4B8C-83A1-F6EECF244321}">
                <p14:modId xmlns:p14="http://schemas.microsoft.com/office/powerpoint/2010/main" val="1191306807"/>
              </p:ext>
            </p:extLst>
          </p:nvPr>
        </p:nvGraphicFramePr>
        <p:xfrm>
          <a:off x="715295" y="368437"/>
          <a:ext cx="10638505" cy="7218406"/>
        </p:xfrm>
        <a:graphic>
          <a:graphicData uri="http://schemas.openxmlformats.org/drawingml/2006/table">
            <a:tbl>
              <a:tblPr firstRow="1" bandRow="1">
                <a:tableStyleId>{2D5ABB26-0587-4C30-8999-92F81FD0307C}</a:tableStyleId>
              </a:tblPr>
              <a:tblGrid>
                <a:gridCol w="2127701">
                  <a:extLst>
                    <a:ext uri="{9D8B030D-6E8A-4147-A177-3AD203B41FA5}">
                      <a16:colId xmlns:a16="http://schemas.microsoft.com/office/drawing/2014/main" val="1678686244"/>
                    </a:ext>
                  </a:extLst>
                </a:gridCol>
                <a:gridCol w="2127701">
                  <a:extLst>
                    <a:ext uri="{9D8B030D-6E8A-4147-A177-3AD203B41FA5}">
                      <a16:colId xmlns:a16="http://schemas.microsoft.com/office/drawing/2014/main" val="2025026300"/>
                    </a:ext>
                  </a:extLst>
                </a:gridCol>
                <a:gridCol w="2127701">
                  <a:extLst>
                    <a:ext uri="{9D8B030D-6E8A-4147-A177-3AD203B41FA5}">
                      <a16:colId xmlns:a16="http://schemas.microsoft.com/office/drawing/2014/main" val="2951457356"/>
                    </a:ext>
                  </a:extLst>
                </a:gridCol>
                <a:gridCol w="2127701">
                  <a:extLst>
                    <a:ext uri="{9D8B030D-6E8A-4147-A177-3AD203B41FA5}">
                      <a16:colId xmlns:a16="http://schemas.microsoft.com/office/drawing/2014/main" val="306812821"/>
                    </a:ext>
                  </a:extLst>
                </a:gridCol>
                <a:gridCol w="2127701">
                  <a:extLst>
                    <a:ext uri="{9D8B030D-6E8A-4147-A177-3AD203B41FA5}">
                      <a16:colId xmlns:a16="http://schemas.microsoft.com/office/drawing/2014/main" val="3957152076"/>
                    </a:ext>
                  </a:extLst>
                </a:gridCol>
              </a:tblGrid>
              <a:tr h="1083576">
                <a:tc>
                  <a:txBody>
                    <a:bodyPr/>
                    <a:lstStyle/>
                    <a:p>
                      <a:pPr algn="ctr"/>
                      <a:r>
                        <a:rPr lang="en-GB" b="1" dirty="0">
                          <a:ln>
                            <a:noFill/>
                          </a:ln>
                        </a:rPr>
                        <a:t>Monday</a:t>
                      </a:r>
                    </a:p>
                  </a:txBody>
                  <a:tcPr>
                    <a:solidFill>
                      <a:schemeClr val="accent2">
                        <a:lumMod val="20000"/>
                        <a:lumOff val="80000"/>
                        <a:alpha val="97000"/>
                      </a:schemeClr>
                    </a:solidFill>
                  </a:tcPr>
                </a:tc>
                <a:tc>
                  <a:txBody>
                    <a:bodyPr/>
                    <a:lstStyle/>
                    <a:p>
                      <a:pPr algn="ctr"/>
                      <a:r>
                        <a:rPr lang="en-GB" b="1" dirty="0">
                          <a:ln>
                            <a:noFill/>
                          </a:ln>
                        </a:rPr>
                        <a:t>Tuesday</a:t>
                      </a:r>
                    </a:p>
                  </a:txBody>
                  <a:tcPr>
                    <a:solidFill>
                      <a:schemeClr val="accent2">
                        <a:lumMod val="20000"/>
                        <a:lumOff val="80000"/>
                        <a:alpha val="97000"/>
                      </a:schemeClr>
                    </a:solidFill>
                  </a:tcPr>
                </a:tc>
                <a:tc>
                  <a:txBody>
                    <a:bodyPr/>
                    <a:lstStyle/>
                    <a:p>
                      <a:pPr algn="ctr"/>
                      <a:r>
                        <a:rPr lang="en-GB" b="1" dirty="0">
                          <a:ln>
                            <a:noFill/>
                          </a:ln>
                        </a:rPr>
                        <a:t>Wednesday</a:t>
                      </a:r>
                    </a:p>
                  </a:txBody>
                  <a:tcPr>
                    <a:solidFill>
                      <a:schemeClr val="accent2">
                        <a:lumMod val="20000"/>
                        <a:lumOff val="80000"/>
                        <a:alpha val="97000"/>
                      </a:schemeClr>
                    </a:solidFill>
                  </a:tcPr>
                </a:tc>
                <a:tc>
                  <a:txBody>
                    <a:bodyPr/>
                    <a:lstStyle/>
                    <a:p>
                      <a:pPr algn="ctr"/>
                      <a:r>
                        <a:rPr lang="en-GB" b="1" dirty="0">
                          <a:ln>
                            <a:noFill/>
                          </a:ln>
                        </a:rPr>
                        <a:t>Thursday</a:t>
                      </a:r>
                    </a:p>
                  </a:txBody>
                  <a:tcPr>
                    <a:solidFill>
                      <a:schemeClr val="accent2">
                        <a:lumMod val="20000"/>
                        <a:lumOff val="80000"/>
                        <a:alpha val="97000"/>
                      </a:schemeClr>
                    </a:solidFill>
                  </a:tcPr>
                </a:tc>
                <a:tc>
                  <a:txBody>
                    <a:bodyPr/>
                    <a:lstStyle/>
                    <a:p>
                      <a:pPr algn="ctr"/>
                      <a:r>
                        <a:rPr lang="en-GB" b="1" dirty="0">
                          <a:ln>
                            <a:noFill/>
                          </a:ln>
                        </a:rPr>
                        <a:t>Friday</a:t>
                      </a:r>
                    </a:p>
                  </a:txBody>
                  <a:tcPr>
                    <a:solidFill>
                      <a:schemeClr val="accent2">
                        <a:lumMod val="20000"/>
                        <a:lumOff val="80000"/>
                        <a:alpha val="97000"/>
                      </a:schemeClr>
                    </a:solidFill>
                  </a:tcPr>
                </a:tc>
                <a:extLst>
                  <a:ext uri="{0D108BD9-81ED-4DB2-BD59-A6C34878D82A}">
                    <a16:rowId xmlns:a16="http://schemas.microsoft.com/office/drawing/2014/main" val="4070432266"/>
                  </a:ext>
                </a:extLst>
              </a:tr>
              <a:tr h="1083576">
                <a:tc>
                  <a:txBody>
                    <a:bodyPr/>
                    <a:lstStyle/>
                    <a:p>
                      <a:endParaRPr lang="en-GB" dirty="0">
                        <a:ln>
                          <a:noFill/>
                        </a:ln>
                      </a:endParaRPr>
                    </a:p>
                  </a:txBody>
                  <a:tcPr>
                    <a:solidFill>
                      <a:schemeClr val="accent2">
                        <a:lumMod val="20000"/>
                        <a:lumOff val="80000"/>
                        <a:alpha val="97000"/>
                      </a:schemeClr>
                    </a:solidFill>
                  </a:tcPr>
                </a:tc>
                <a:tc>
                  <a:txBody>
                    <a:bodyPr/>
                    <a:lstStyle/>
                    <a:p>
                      <a:pPr algn="ctr"/>
                      <a:r>
                        <a:rPr lang="en-GB" b="1" dirty="0">
                          <a:ln>
                            <a:noFill/>
                          </a:ln>
                        </a:rPr>
                        <a:t>9:00 – 9:25</a:t>
                      </a:r>
                    </a:p>
                  </a:txBody>
                  <a:tcPr>
                    <a:solidFill>
                      <a:schemeClr val="accent2">
                        <a:lumMod val="20000"/>
                        <a:lumOff val="80000"/>
                        <a:alpha val="97000"/>
                      </a:schemeClr>
                    </a:solidFill>
                  </a:tcPr>
                </a:tc>
                <a:tc>
                  <a:txBody>
                    <a:bodyPr/>
                    <a:lstStyle/>
                    <a:p>
                      <a:pPr algn="ctr"/>
                      <a:r>
                        <a:rPr lang="en-GB" b="1" dirty="0">
                          <a:ln>
                            <a:noFill/>
                          </a:ln>
                        </a:rPr>
                        <a:t>9:00 – 9:25</a:t>
                      </a:r>
                    </a:p>
                  </a:txBody>
                  <a:tcPr>
                    <a:solidFill>
                      <a:schemeClr val="accent2">
                        <a:lumMod val="20000"/>
                        <a:lumOff val="80000"/>
                        <a:alpha val="97000"/>
                      </a:schemeClr>
                    </a:solidFill>
                  </a:tcPr>
                </a:tc>
                <a:tc>
                  <a:txBody>
                    <a:bodyPr/>
                    <a:lstStyle/>
                    <a:p>
                      <a:pPr algn="ctr"/>
                      <a:endParaRPr lang="en-GB" b="1" dirty="0">
                        <a:ln>
                          <a:noFill/>
                        </a:ln>
                      </a:endParaRPr>
                    </a:p>
                  </a:txBody>
                  <a:tcPr>
                    <a:solidFill>
                      <a:schemeClr val="accent2">
                        <a:lumMod val="20000"/>
                        <a:lumOff val="80000"/>
                        <a:alpha val="97000"/>
                      </a:schemeClr>
                    </a:solidFill>
                  </a:tcPr>
                </a:tc>
                <a:tc>
                  <a:txBody>
                    <a:bodyPr/>
                    <a:lstStyle/>
                    <a:p>
                      <a:pPr algn="ctr"/>
                      <a:r>
                        <a:rPr lang="en-GB" b="1" dirty="0">
                          <a:ln>
                            <a:noFill/>
                          </a:ln>
                        </a:rPr>
                        <a:t>9:30 – 10:15</a:t>
                      </a:r>
                    </a:p>
                  </a:txBody>
                  <a:tcPr>
                    <a:solidFill>
                      <a:schemeClr val="accent2">
                        <a:lumMod val="20000"/>
                        <a:lumOff val="80000"/>
                        <a:alpha val="97000"/>
                      </a:schemeClr>
                    </a:solidFill>
                  </a:tcPr>
                </a:tc>
                <a:extLst>
                  <a:ext uri="{0D108BD9-81ED-4DB2-BD59-A6C34878D82A}">
                    <a16:rowId xmlns:a16="http://schemas.microsoft.com/office/drawing/2014/main" val="3811826042"/>
                  </a:ext>
                </a:extLst>
              </a:tr>
              <a:tr h="1083576">
                <a:tc>
                  <a:txBody>
                    <a:bodyPr/>
                    <a:lstStyle/>
                    <a:p>
                      <a:endParaRPr lang="en-GB" dirty="0">
                        <a:ln>
                          <a:noFill/>
                        </a:ln>
                      </a:endParaRPr>
                    </a:p>
                  </a:txBody>
                  <a:tcPr>
                    <a:solidFill>
                      <a:schemeClr val="accent2">
                        <a:lumMod val="20000"/>
                        <a:lumOff val="80000"/>
                        <a:alpha val="97000"/>
                      </a:schemeClr>
                    </a:solidFill>
                  </a:tcPr>
                </a:tc>
                <a:tc>
                  <a:txBody>
                    <a:bodyPr/>
                    <a:lstStyle/>
                    <a:p>
                      <a:r>
                        <a:rPr lang="en-GB" dirty="0">
                          <a:ln>
                            <a:noFill/>
                          </a:ln>
                        </a:rPr>
                        <a:t>Text is introduced</a:t>
                      </a:r>
                    </a:p>
                    <a:p>
                      <a:r>
                        <a:rPr lang="en-GB" dirty="0">
                          <a:ln>
                            <a:noFill/>
                          </a:ln>
                        </a:rPr>
                        <a:t>Silent reads UK2</a:t>
                      </a:r>
                    </a:p>
                    <a:p>
                      <a:r>
                        <a:rPr lang="en-GB" dirty="0">
                          <a:ln>
                            <a:noFill/>
                          </a:ln>
                        </a:rPr>
                        <a:t>Teacher modelling that expert prosody</a:t>
                      </a:r>
                    </a:p>
                    <a:p>
                      <a:r>
                        <a:rPr lang="en-GB" dirty="0">
                          <a:ln>
                            <a:noFill/>
                          </a:ln>
                        </a:rPr>
                        <a:t>Assisted reading</a:t>
                      </a:r>
                    </a:p>
                    <a:p>
                      <a:r>
                        <a:rPr lang="en-GB" dirty="0">
                          <a:ln>
                            <a:noFill/>
                          </a:ln>
                        </a:rPr>
                        <a:t>Partner reading</a:t>
                      </a:r>
                    </a:p>
                    <a:p>
                      <a:r>
                        <a:rPr lang="en-GB" b="1" dirty="0">
                          <a:ln>
                            <a:noFill/>
                          </a:ln>
                        </a:rPr>
                        <a:t>Lots of oral discussion around the text.</a:t>
                      </a:r>
                    </a:p>
                  </a:txBody>
                  <a:tcPr>
                    <a:solidFill>
                      <a:schemeClr val="accent2">
                        <a:lumMod val="20000"/>
                        <a:lumOff val="80000"/>
                        <a:alpha val="97000"/>
                      </a:schemeClr>
                    </a:solidFill>
                  </a:tcPr>
                </a:tc>
                <a:tc>
                  <a:txBody>
                    <a:bodyPr/>
                    <a:lstStyle/>
                    <a:p>
                      <a:r>
                        <a:rPr lang="en-GB" dirty="0">
                          <a:ln>
                            <a:noFill/>
                          </a:ln>
                        </a:rPr>
                        <a:t>Repeated reading a paragraph to model prosody</a:t>
                      </a:r>
                    </a:p>
                    <a:p>
                      <a:r>
                        <a:rPr lang="en-GB" dirty="0">
                          <a:ln>
                            <a:noFill/>
                          </a:ln>
                        </a:rPr>
                        <a:t>Echo reading</a:t>
                      </a:r>
                    </a:p>
                    <a:p>
                      <a:r>
                        <a:rPr lang="en-GB" dirty="0">
                          <a:ln>
                            <a:noFill/>
                          </a:ln>
                        </a:rPr>
                        <a:t>Vocabulary focus/check</a:t>
                      </a:r>
                    </a:p>
                    <a:p>
                      <a:r>
                        <a:rPr lang="en-GB" dirty="0">
                          <a:ln>
                            <a:noFill/>
                          </a:ln>
                        </a:rPr>
                        <a:t>Quick fire retrieval</a:t>
                      </a:r>
                    </a:p>
                    <a:p>
                      <a:r>
                        <a:rPr lang="en-GB" dirty="0">
                          <a:ln>
                            <a:noFill/>
                          </a:ln>
                        </a:rPr>
                        <a:t>Or tasks on vocabulary which can be recorded in the pupil’s books</a:t>
                      </a:r>
                    </a:p>
                    <a:p>
                      <a:endParaRPr lang="en-GB" dirty="0">
                        <a:ln>
                          <a:noFill/>
                        </a:ln>
                      </a:endParaRPr>
                    </a:p>
                  </a:txBody>
                  <a:tcPr>
                    <a:solidFill>
                      <a:schemeClr val="accent2">
                        <a:lumMod val="20000"/>
                        <a:lumOff val="80000"/>
                        <a:alpha val="97000"/>
                      </a:schemeClr>
                    </a:solidFill>
                  </a:tcPr>
                </a:tc>
                <a:tc>
                  <a:txBody>
                    <a:bodyPr/>
                    <a:lstStyle/>
                    <a:p>
                      <a:endParaRPr lang="en-GB" dirty="0">
                        <a:ln>
                          <a:noFill/>
                        </a:ln>
                      </a:endParaRPr>
                    </a:p>
                  </a:txBody>
                  <a:tcPr>
                    <a:solidFill>
                      <a:schemeClr val="accent2">
                        <a:lumMod val="20000"/>
                        <a:lumOff val="80000"/>
                        <a:alpha val="97000"/>
                      </a:schemeClr>
                    </a:solidFill>
                  </a:tcPr>
                </a:tc>
                <a:tc>
                  <a:txBody>
                    <a:bodyPr/>
                    <a:lstStyle/>
                    <a:p>
                      <a:r>
                        <a:rPr lang="en-GB" dirty="0">
                          <a:ln>
                            <a:noFill/>
                          </a:ln>
                        </a:rPr>
                        <a:t>Inference</a:t>
                      </a:r>
                    </a:p>
                    <a:p>
                      <a:r>
                        <a:rPr lang="en-GB" dirty="0">
                          <a:ln>
                            <a:noFill/>
                          </a:ln>
                        </a:rPr>
                        <a:t>Using the evidence</a:t>
                      </a:r>
                    </a:p>
                    <a:p>
                      <a:r>
                        <a:rPr lang="en-GB" dirty="0">
                          <a:ln>
                            <a:noFill/>
                          </a:ln>
                        </a:rPr>
                        <a:t>Explanation</a:t>
                      </a:r>
                    </a:p>
                    <a:p>
                      <a:r>
                        <a:rPr lang="en-GB" dirty="0">
                          <a:ln>
                            <a:noFill/>
                          </a:ln>
                        </a:rPr>
                        <a:t>Modelling correct/incorrect answers</a:t>
                      </a:r>
                    </a:p>
                    <a:p>
                      <a:r>
                        <a:rPr lang="en-GB" dirty="0">
                          <a:ln>
                            <a:noFill/>
                          </a:ln>
                        </a:rPr>
                        <a:t>Digging deeper for 3 marks.</a:t>
                      </a:r>
                    </a:p>
                    <a:p>
                      <a:r>
                        <a:rPr lang="en-GB" dirty="0">
                          <a:ln>
                            <a:noFill/>
                          </a:ln>
                        </a:rPr>
                        <a:t>Using the task based activities to record answers in the pupil’s books</a:t>
                      </a:r>
                    </a:p>
                  </a:txBody>
                  <a:tcPr>
                    <a:solidFill>
                      <a:schemeClr val="accent2">
                        <a:lumMod val="20000"/>
                        <a:lumOff val="80000"/>
                        <a:alpha val="97000"/>
                      </a:schemeClr>
                    </a:solidFill>
                  </a:tcPr>
                </a:tc>
                <a:extLst>
                  <a:ext uri="{0D108BD9-81ED-4DB2-BD59-A6C34878D82A}">
                    <a16:rowId xmlns:a16="http://schemas.microsoft.com/office/drawing/2014/main" val="3693487728"/>
                  </a:ext>
                </a:extLst>
              </a:tr>
              <a:tr h="584398">
                <a:tc>
                  <a:txBody>
                    <a:bodyPr/>
                    <a:lstStyle/>
                    <a:p>
                      <a:pPr algn="ctr"/>
                      <a:r>
                        <a:rPr lang="en-GB" b="1" dirty="0">
                          <a:ln>
                            <a:noFill/>
                          </a:ln>
                        </a:rPr>
                        <a:t>Reading for Pleasure</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ln>
                            <a:noFill/>
                          </a:ln>
                        </a:rPr>
                        <a:t>Reading for Pleasure</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ln>
                            <a:noFill/>
                          </a:ln>
                        </a:rPr>
                        <a:t>Reading for Pleasure</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ln>
                            <a:noFill/>
                          </a:ln>
                        </a:rPr>
                        <a:t>Reading for Pleasure</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ln>
                            <a:noFill/>
                          </a:ln>
                        </a:rPr>
                        <a:t>Reading for Pleasure</a:t>
                      </a:r>
                    </a:p>
                  </a:txBody>
                  <a:tcPr>
                    <a:solidFill>
                      <a:schemeClr val="accent2">
                        <a:lumMod val="20000"/>
                        <a:lumOff val="80000"/>
                        <a:alpha val="97000"/>
                      </a:schemeClr>
                    </a:solidFill>
                  </a:tcPr>
                </a:tc>
                <a:extLst>
                  <a:ext uri="{0D108BD9-81ED-4DB2-BD59-A6C34878D82A}">
                    <a16:rowId xmlns:a16="http://schemas.microsoft.com/office/drawing/2014/main" val="2432704572"/>
                  </a:ext>
                </a:extLst>
              </a:tr>
              <a:tr h="1083576">
                <a:tc>
                  <a:txBody>
                    <a:bodyPr/>
                    <a:lstStyle/>
                    <a:p>
                      <a:pPr algn="ctr"/>
                      <a:r>
                        <a:rPr lang="en-GB" dirty="0">
                          <a:ln>
                            <a:noFill/>
                          </a:ln>
                        </a:rPr>
                        <a:t>12:00 - 12:15</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n>
                            <a:noFill/>
                          </a:ln>
                        </a:rPr>
                        <a:t>12:00 - 12:15</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n>
                            <a:noFill/>
                          </a:ln>
                        </a:rPr>
                        <a:t>12:00 - 12:15</a:t>
                      </a: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n>
                            <a:noFill/>
                          </a:ln>
                        </a:rPr>
                        <a:t>12:00 - 12:15</a:t>
                      </a:r>
                    </a:p>
                    <a:p>
                      <a:pPr algn="ctr"/>
                      <a:endParaRPr lang="en-GB" dirty="0">
                        <a:ln>
                          <a:noFill/>
                        </a:ln>
                      </a:endParaRPr>
                    </a:p>
                  </a:txBody>
                  <a:tcPr>
                    <a:solidFill>
                      <a:schemeClr val="accent2">
                        <a:lumMod val="20000"/>
                        <a:lumOff val="80000"/>
                        <a:alpha val="97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n>
                            <a:noFill/>
                          </a:ln>
                        </a:rPr>
                        <a:t>12:00 - 12:15</a:t>
                      </a:r>
                    </a:p>
                    <a:p>
                      <a:pPr algn="ctr"/>
                      <a:endParaRPr lang="en-GB" dirty="0">
                        <a:ln>
                          <a:noFill/>
                        </a:ln>
                      </a:endParaRPr>
                    </a:p>
                  </a:txBody>
                  <a:tcPr>
                    <a:solidFill>
                      <a:schemeClr val="accent2">
                        <a:lumMod val="20000"/>
                        <a:lumOff val="80000"/>
                        <a:alpha val="97000"/>
                      </a:schemeClr>
                    </a:solidFill>
                  </a:tcPr>
                </a:tc>
                <a:extLst>
                  <a:ext uri="{0D108BD9-81ED-4DB2-BD59-A6C34878D82A}">
                    <a16:rowId xmlns:a16="http://schemas.microsoft.com/office/drawing/2014/main" val="740782299"/>
                  </a:ext>
                </a:extLst>
              </a:tr>
            </a:tbl>
          </a:graphicData>
        </a:graphic>
      </p:graphicFrame>
    </p:spTree>
    <p:extLst>
      <p:ext uri="{BB962C8B-B14F-4D97-AF65-F5344CB8AC3E}">
        <p14:creationId xmlns:p14="http://schemas.microsoft.com/office/powerpoint/2010/main" val="3748348926"/>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3.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{99795661-8939-42E8-8368-942C293D5852}TF1ed9553b-00c4-4092-846a-c8f7f2908f3beecd942f_win32-8e33096c3cfc</Template>
  <TotalTime>221</TotalTime>
  <Words>973</Words>
  <Application>Microsoft Office PowerPoint</Application>
  <PresentationFormat>Widescreen</PresentationFormat>
  <Paragraphs>138</Paragraphs>
  <Slides>20</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Courier New</vt:lpstr>
      <vt:lpstr>Gill Sans Nova Light</vt:lpstr>
      <vt:lpstr>Nunito Sans</vt:lpstr>
      <vt:lpstr>Sagona Book</vt:lpstr>
      <vt:lpstr>Custom</vt:lpstr>
      <vt:lpstr>Reading @ Netherton 2025</vt:lpstr>
      <vt:lpstr>Agenda</vt:lpstr>
      <vt:lpstr>The Power of Reading</vt:lpstr>
      <vt:lpstr>Reading Fluency</vt:lpstr>
      <vt:lpstr>PowerPoint Presentation</vt:lpstr>
      <vt:lpstr>Herts For Learning: The Reading Fluency Project</vt:lpstr>
      <vt:lpstr>Guided Reading</vt:lpstr>
      <vt:lpstr>The New Structure</vt:lpstr>
      <vt:lpstr>PowerPoint Presentation</vt:lpstr>
      <vt:lpstr>Resources and Planning</vt:lpstr>
      <vt:lpstr>PowerPoint Presentation</vt:lpstr>
      <vt:lpstr>What should go into books? </vt:lpstr>
      <vt:lpstr> </vt:lpstr>
      <vt:lpstr>Reading For Pleasure</vt:lpstr>
      <vt:lpstr>Reading Environments</vt:lpstr>
      <vt:lpstr>Assessments</vt:lpstr>
      <vt:lpstr>Thank you</vt:lpstr>
      <vt:lpstr>Spelling @Netherton Cracking Spelling Diane Stinson  </vt:lpstr>
      <vt:lpstr>Cracking Spelling &amp; changes to spelling delivery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 Netherton 2025</dc:title>
  <dc:creator>Leigh Douglas</dc:creator>
  <cp:lastModifiedBy>Leigh Douglas</cp:lastModifiedBy>
  <cp:revision>20</cp:revision>
  <dcterms:created xsi:type="dcterms:W3CDTF">2025-10-23T19:28:02Z</dcterms:created>
  <dcterms:modified xsi:type="dcterms:W3CDTF">2025-11-11T20:18:27Z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