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16"/>
  </p:notesMasterIdLst>
  <p:sldIdLst>
    <p:sldId id="256" r:id="rId2"/>
    <p:sldId id="257" r:id="rId3"/>
    <p:sldId id="266" r:id="rId4"/>
    <p:sldId id="267" r:id="rId5"/>
    <p:sldId id="272" r:id="rId6"/>
    <p:sldId id="273" r:id="rId7"/>
    <p:sldId id="274" r:id="rId8"/>
    <p:sldId id="260" r:id="rId9"/>
    <p:sldId id="270" r:id="rId10"/>
    <p:sldId id="271" r:id="rId11"/>
    <p:sldId id="275" r:id="rId12"/>
    <p:sldId id="259" r:id="rId13"/>
    <p:sldId id="264" r:id="rId14"/>
    <p:sldId id="265"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397" autoAdjust="0"/>
    <p:restoredTop sz="94660"/>
  </p:normalViewPr>
  <p:slideViewPr>
    <p:cSldViewPr>
      <p:cViewPr varScale="1">
        <p:scale>
          <a:sx n="80" d="100"/>
          <a:sy n="80" d="100"/>
        </p:scale>
        <p:origin x="1488" y="5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9D05B44-5211-4446-9ABE-4144875AF748}" type="datetimeFigureOut">
              <a:rPr lang="en-GB" smtClean="0"/>
              <a:t>08/09/2025</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F8FFD72-EC41-4D2D-9FCC-6EA97442B068}" type="slidenum">
              <a:rPr lang="en-GB" smtClean="0"/>
              <a:t>‹#›</a:t>
            </a:fld>
            <a:endParaRPr lang="en-GB"/>
          </a:p>
        </p:txBody>
      </p:sp>
    </p:spTree>
    <p:extLst>
      <p:ext uri="{BB962C8B-B14F-4D97-AF65-F5344CB8AC3E}">
        <p14:creationId xmlns:p14="http://schemas.microsoft.com/office/powerpoint/2010/main" val="11598733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5" name="Rounded Rectangle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ounded Rectangle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5" name="Title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en-US"/>
              <a:t>Click to edit Master title style</a:t>
            </a:r>
          </a:p>
        </p:txBody>
      </p:sp>
      <p:sp>
        <p:nvSpPr>
          <p:cNvPr id="20" name="Subtitle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sp>
        <p:nvSpPr>
          <p:cNvPr id="19" name="Date Placeholder 18"/>
          <p:cNvSpPr>
            <a:spLocks noGrp="1"/>
          </p:cNvSpPr>
          <p:nvPr>
            <p:ph type="dt" sz="half" idx="10"/>
          </p:nvPr>
        </p:nvSpPr>
        <p:spPr/>
        <p:txBody>
          <a:bodyPr/>
          <a:lstStyle/>
          <a:p>
            <a:fld id="{CE4F9075-3E29-4C22-8265-DB29EC6D11F0}" type="datetimeFigureOut">
              <a:rPr lang="en-GB" smtClean="0"/>
              <a:t>08/09/2025</a:t>
            </a:fld>
            <a:endParaRPr lang="en-GB"/>
          </a:p>
        </p:txBody>
      </p:sp>
      <p:sp>
        <p:nvSpPr>
          <p:cNvPr id="8" name="Footer Placeholder 7"/>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nvPr>
        </p:nvSpPr>
        <p:spPr/>
        <p:txBody>
          <a:bodyPr/>
          <a:lstStyle/>
          <a:p>
            <a:fld id="{95B93375-A579-4E3D-8FC0-B4D03D212B4A}" type="slidenum">
              <a:rPr lang="en-GB" smtClean="0"/>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lstStyle/>
          <a:p>
            <a:r>
              <a:rPr kumimoji="0" lang="en-US"/>
              <a:t>Click to edit Master title style</a:t>
            </a:r>
          </a:p>
        </p:txBody>
      </p:sp>
      <p:sp>
        <p:nvSpPr>
          <p:cNvPr id="3" name="Vertical Text Placeholder 2"/>
          <p:cNvSpPr>
            <a:spLocks noGrp="1"/>
          </p:cNvSpPr>
          <p:nvPr>
            <p:ph type="body" orient="vert" idx="1"/>
          </p:nvPr>
        </p:nvSpPr>
        <p:spPr>
          <a:xfrm>
            <a:off x="502920" y="530352"/>
            <a:ext cx="8183880" cy="4187952"/>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CE4F9075-3E29-4C22-8265-DB29EC6D11F0}" type="datetimeFigureOut">
              <a:rPr lang="en-GB" smtClean="0"/>
              <a:t>08/09/2025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5B93375-A579-4E3D-8FC0-B4D03D212B4A}" type="slidenum">
              <a:rPr lang="en-GB" smtClean="0"/>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3404"/>
            <a:ext cx="1981200" cy="5257799"/>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533400" y="533402"/>
            <a:ext cx="5943600" cy="5257801"/>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CE4F9075-3E29-4C22-8265-DB29EC6D11F0}" type="datetimeFigureOut">
              <a:rPr lang="en-GB" smtClean="0"/>
              <a:t>08/09/2025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5B93375-A579-4E3D-8FC0-B4D03D212B4A}" type="slidenum">
              <a:rPr lang="en-GB" smtClean="0"/>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lstStyle/>
          <a:p>
            <a:r>
              <a:rPr kumimoji="0" lang="en-US"/>
              <a:t>Click to edit Master title style</a:t>
            </a:r>
          </a:p>
        </p:txBody>
      </p:sp>
      <p:sp>
        <p:nvSpPr>
          <p:cNvPr id="3" name="Content Placeholder 2"/>
          <p:cNvSpPr>
            <a:spLocks noGrp="1"/>
          </p:cNvSpPr>
          <p:nvPr>
            <p:ph idx="1"/>
          </p:nvPr>
        </p:nvSpPr>
        <p:spPr>
          <a:xfrm>
            <a:off x="502920" y="530352"/>
            <a:ext cx="8183880" cy="418795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CE4F9075-3E29-4C22-8265-DB29EC6D11F0}" type="datetimeFigureOut">
              <a:rPr lang="en-GB" smtClean="0"/>
              <a:t>08/09/2025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5B93375-A579-4E3D-8FC0-B4D03D212B4A}" type="slidenum">
              <a:rPr lang="en-GB" smtClean="0"/>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ounded Rectangle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en-US"/>
              <a:t>Click to edit Master title style</a:t>
            </a:r>
          </a:p>
        </p:txBody>
      </p:sp>
      <p:sp>
        <p:nvSpPr>
          <p:cNvPr id="3" name="Text Placeholder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CE4F9075-3E29-4C22-8265-DB29EC6D11F0}" type="datetimeFigureOut">
              <a:rPr lang="en-GB" smtClean="0"/>
              <a:t>08/09/2025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5B93375-A579-4E3D-8FC0-B4D03D212B4A}" type="slidenum">
              <a:rPr lang="en-GB" smtClean="0"/>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CE4F9075-3E29-4C22-8265-DB29EC6D11F0}" type="datetimeFigureOut">
              <a:rPr lang="en-GB" smtClean="0"/>
              <a:t>08/09/2025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5B93375-A579-4E3D-8FC0-B4D03D212B4A}" type="slidenum">
              <a:rPr lang="en-GB" smtClean="0"/>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nchor="b"/>
          <a:lstStyle>
            <a:lvl1pPr>
              <a:defRPr b="1"/>
            </a:lvl1pPr>
            <a:extLst/>
          </a:lstStyle>
          <a:p>
            <a:r>
              <a:rPr kumimoji="0" lang="en-US"/>
              <a:t>Click to edit Master title style</a:t>
            </a:r>
          </a:p>
        </p:txBody>
      </p:sp>
      <p:sp>
        <p:nvSpPr>
          <p:cNvPr id="3" name="Text Placeholder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CE4F9075-3E29-4C22-8265-DB29EC6D11F0}" type="datetimeFigureOut">
              <a:rPr lang="en-GB" smtClean="0"/>
              <a:t>08/09/2025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95B93375-A579-4E3D-8FC0-B4D03D212B4A}" type="slidenum">
              <a:rPr lang="en-GB" smtClean="0"/>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CE4F9075-3E29-4C22-8265-DB29EC6D11F0}" type="datetimeFigureOut">
              <a:rPr lang="en-GB" smtClean="0"/>
              <a:t>08/09/2025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5B93375-A579-4E3D-8FC0-B4D03D212B4A}" type="slidenum">
              <a:rPr lang="en-GB" smtClean="0"/>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ounded Rectangle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Date Placeholder 1"/>
          <p:cNvSpPr>
            <a:spLocks noGrp="1"/>
          </p:cNvSpPr>
          <p:nvPr>
            <p:ph type="dt" sz="half" idx="10"/>
          </p:nvPr>
        </p:nvSpPr>
        <p:spPr/>
        <p:txBody>
          <a:bodyPr/>
          <a:lstStyle/>
          <a:p>
            <a:fld id="{CE4F9075-3E29-4C22-8265-DB29EC6D11F0}" type="datetimeFigureOut">
              <a:rPr lang="en-GB" smtClean="0"/>
              <a:t>08/09/2025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95B93375-A579-4E3D-8FC0-B4D03D212B4A}" type="slidenum">
              <a:rPr lang="en-GB" smtClean="0"/>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en-US"/>
              <a:t>Click to edit Master title style</a:t>
            </a:r>
          </a:p>
        </p:txBody>
      </p:sp>
      <p:sp>
        <p:nvSpPr>
          <p:cNvPr id="3" name="Text Placeholder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CE4F9075-3E29-4C22-8265-DB29EC6D11F0}" type="datetimeFigureOut">
              <a:rPr lang="en-GB" smtClean="0"/>
              <a:t>08/09/2025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5B93375-A579-4E3D-8FC0-B4D03D212B4A}" type="slidenum">
              <a:rPr lang="en-GB" smtClean="0"/>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ound Single Corner Rectangle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en-US"/>
              <a:t>Click to edit Master title style</a:t>
            </a:r>
          </a:p>
        </p:txBody>
      </p:sp>
      <p:sp>
        <p:nvSpPr>
          <p:cNvPr id="4" name="Text Placeholder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CE4F9075-3E29-4C22-8265-DB29EC6D11F0}" type="datetimeFigureOut">
              <a:rPr lang="en-GB" smtClean="0"/>
              <a:t>08/09/2025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5B93375-A579-4E3D-8FC0-B4D03D212B4A}" type="slidenum">
              <a:rPr lang="en-GB" smtClean="0"/>
              <a:t>‹#›</a:t>
            </a:fld>
            <a:endParaRPr lang="en-GB"/>
          </a:p>
        </p:txBody>
      </p:sp>
      <p:sp>
        <p:nvSpPr>
          <p:cNvPr id="3" name="Picture Placeholder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en-US"/>
              <a:t>Click icon to add picture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ounded Rectangle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ounded Rectangle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Title Placeholder 12"/>
          <p:cNvSpPr>
            <a:spLocks noGrp="1"/>
          </p:cNvSpPr>
          <p:nvPr>
            <p:ph type="title"/>
          </p:nvPr>
        </p:nvSpPr>
        <p:spPr>
          <a:xfrm>
            <a:off x="502920" y="4985590"/>
            <a:ext cx="8183880" cy="1051560"/>
          </a:xfrm>
          <a:prstGeom prst="rect">
            <a:avLst/>
          </a:prstGeom>
        </p:spPr>
        <p:txBody>
          <a:bodyPr vert="horz" anchor="b">
            <a:normAutofit/>
          </a:bodyPr>
          <a:lstStyle/>
          <a:p>
            <a:r>
              <a:rPr kumimoji="0" lang="en-US"/>
              <a:t>Click to edit Master title style</a:t>
            </a:r>
          </a:p>
        </p:txBody>
      </p:sp>
      <p:sp>
        <p:nvSpPr>
          <p:cNvPr id="4" name="Text Placeholder 3"/>
          <p:cNvSpPr>
            <a:spLocks noGrp="1"/>
          </p:cNvSpPr>
          <p:nvPr>
            <p:ph type="body" idx="1"/>
          </p:nvPr>
        </p:nvSpPr>
        <p:spPr>
          <a:xfrm>
            <a:off x="502920" y="530352"/>
            <a:ext cx="8183880" cy="4187952"/>
          </a:xfrm>
          <a:prstGeom prst="rect">
            <a:avLst/>
          </a:prstGeom>
        </p:spPr>
        <p:txBody>
          <a:bodyPr vert="horz" lIns="182880" tIns="91440">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25" name="Date Placeholder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CE4F9075-3E29-4C22-8265-DB29EC6D11F0}" type="datetimeFigureOut">
              <a:rPr lang="en-GB" smtClean="0"/>
              <a:t>08/09/2025</a:t>
            </a:fld>
            <a:endParaRPr lang="en-GB"/>
          </a:p>
        </p:txBody>
      </p:sp>
      <p:sp>
        <p:nvSpPr>
          <p:cNvPr id="18" name="Footer Placeholder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en-GB"/>
          </a:p>
        </p:txBody>
      </p:sp>
      <p:sp>
        <p:nvSpPr>
          <p:cNvPr id="5" name="Slide Number Placeholder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95B93375-A579-4E3D-8FC0-B4D03D212B4A}" type="slidenum">
              <a:rPr lang="en-GB" smtClean="0"/>
              <a:t>‹#›</a:t>
            </a:fld>
            <a:endParaRPr lang="en-GB"/>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95536" y="116632"/>
            <a:ext cx="8352928" cy="1470025"/>
          </a:xfrm>
        </p:spPr>
        <p:txBody>
          <a:bodyPr>
            <a:normAutofit/>
          </a:bodyPr>
          <a:lstStyle/>
          <a:p>
            <a:r>
              <a:rPr lang="en-GB" sz="7200" dirty="0">
                <a:latin typeface="Berlin Sans FB" panose="020E0602020502020306" pitchFamily="34" charset="0"/>
              </a:rPr>
              <a:t>Welcome to Year 2</a:t>
            </a:r>
          </a:p>
        </p:txBody>
      </p:sp>
      <p:pic>
        <p:nvPicPr>
          <p:cNvPr id="1026" name="Picture 2" descr="Quotes About Learning Wall. QuotesGram">
            <a:extLst>
              <a:ext uri="{FF2B5EF4-FFF2-40B4-BE49-F238E27FC236}">
                <a16:creationId xmlns:a16="http://schemas.microsoft.com/office/drawing/2014/main" id="{D20600E1-9B3E-4771-8B39-075B787824F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335" t="1701" r="3305" b="4850"/>
          <a:stretch/>
        </p:blipFill>
        <p:spPr bwMode="auto">
          <a:xfrm>
            <a:off x="2987824" y="1772816"/>
            <a:ext cx="3456384" cy="43945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73260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FBDC2B-34D2-4C61-B07F-99D55E9AF12D}"/>
              </a:ext>
            </a:extLst>
          </p:cNvPr>
          <p:cNvSpPr>
            <a:spLocks noGrp="1"/>
          </p:cNvSpPr>
          <p:nvPr>
            <p:ph type="title"/>
          </p:nvPr>
        </p:nvSpPr>
        <p:spPr>
          <a:xfrm>
            <a:off x="480060" y="476672"/>
            <a:ext cx="8183880" cy="1051560"/>
          </a:xfrm>
        </p:spPr>
        <p:txBody>
          <a:bodyPr/>
          <a:lstStyle/>
          <a:p>
            <a:r>
              <a:rPr lang="en-GB" dirty="0"/>
              <a:t>Reading at home</a:t>
            </a:r>
          </a:p>
        </p:txBody>
      </p:sp>
      <p:sp>
        <p:nvSpPr>
          <p:cNvPr id="3" name="Content Placeholder 2">
            <a:extLst>
              <a:ext uri="{FF2B5EF4-FFF2-40B4-BE49-F238E27FC236}">
                <a16:creationId xmlns:a16="http://schemas.microsoft.com/office/drawing/2014/main" id="{C2D3006D-4D61-4D47-9F6B-836A50D2B875}"/>
              </a:ext>
            </a:extLst>
          </p:cNvPr>
          <p:cNvSpPr>
            <a:spLocks noGrp="1"/>
          </p:cNvSpPr>
          <p:nvPr>
            <p:ph idx="1"/>
          </p:nvPr>
        </p:nvSpPr>
        <p:spPr>
          <a:xfrm>
            <a:off x="480060" y="1874520"/>
            <a:ext cx="8183880" cy="4506808"/>
          </a:xfrm>
        </p:spPr>
        <p:txBody>
          <a:bodyPr>
            <a:normAutofit fontScale="70000" lnSpcReduction="20000"/>
          </a:bodyPr>
          <a:lstStyle/>
          <a:p>
            <a:pPr marL="0" indent="0">
              <a:buNone/>
            </a:pPr>
            <a:r>
              <a:rPr lang="en-GB" dirty="0">
                <a:latin typeface="Comic Sans MS" panose="030F0702030302020204" pitchFamily="66" charset="0"/>
              </a:rPr>
              <a:t>Your child will bring a reading book home next week once I have heard each child read. They will be given a reading book which is appropriate for their reading level. Some children will continue to read the Little </a:t>
            </a:r>
            <a:r>
              <a:rPr lang="en-GB" dirty="0" err="1">
                <a:latin typeface="Comic Sans MS" panose="030F0702030302020204" pitchFamily="66" charset="0"/>
              </a:rPr>
              <a:t>Wandle</a:t>
            </a:r>
            <a:r>
              <a:rPr lang="en-GB" dirty="0">
                <a:latin typeface="Comic Sans MS" panose="030F0702030302020204" pitchFamily="66" charset="0"/>
              </a:rPr>
              <a:t> books to support their phonics. Other children will be given a colour banded book. </a:t>
            </a:r>
          </a:p>
          <a:p>
            <a:pPr marL="0" indent="0">
              <a:buNone/>
            </a:pPr>
            <a:endParaRPr lang="en-GB" dirty="0">
              <a:latin typeface="Comic Sans MS" panose="030F0702030302020204" pitchFamily="66" charset="0"/>
            </a:endParaRPr>
          </a:p>
          <a:p>
            <a:pPr marL="0" indent="0">
              <a:buNone/>
            </a:pPr>
            <a:r>
              <a:rPr lang="en-GB" dirty="0">
                <a:latin typeface="Comic Sans MS" panose="030F0702030302020204" pitchFamily="66" charset="0"/>
              </a:rPr>
              <a:t>In the Spring term, children who are ready, will move onto our ‘reading for pleasure’ books. This means they will be able to choose any book of their choosing, without a colour band or level.</a:t>
            </a:r>
          </a:p>
          <a:p>
            <a:pPr marL="0" indent="0">
              <a:buNone/>
            </a:pPr>
            <a:endParaRPr lang="en-GB" dirty="0">
              <a:latin typeface="Comic Sans MS" panose="030F0702030302020204" pitchFamily="66" charset="0"/>
            </a:endParaRPr>
          </a:p>
          <a:p>
            <a:pPr marL="0" indent="0">
              <a:buNone/>
            </a:pPr>
            <a:r>
              <a:rPr lang="en-GB" dirty="0">
                <a:latin typeface="Comic Sans MS" panose="030F0702030302020204" pitchFamily="66" charset="0"/>
              </a:rPr>
              <a:t>They will also bring their reading diary home. Please read with your child as often as possible and record in their diary. Ideally, reading should take place everyday, but a minimum of 3 times per week. </a:t>
            </a:r>
          </a:p>
        </p:txBody>
      </p:sp>
      <p:pic>
        <p:nvPicPr>
          <p:cNvPr id="4" name="Picture 2" descr="Image result for cartoon book">
            <a:extLst>
              <a:ext uri="{FF2B5EF4-FFF2-40B4-BE49-F238E27FC236}">
                <a16:creationId xmlns:a16="http://schemas.microsoft.com/office/drawing/2014/main" id="{1704CA4C-9E7C-4382-9476-82EE5D45B18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019698" y="538218"/>
            <a:ext cx="1631726" cy="10775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68076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A43D94-4523-4428-AD3E-7A897C3DD4B7}"/>
              </a:ext>
            </a:extLst>
          </p:cNvPr>
          <p:cNvSpPr>
            <a:spLocks noGrp="1"/>
          </p:cNvSpPr>
          <p:nvPr>
            <p:ph type="title"/>
          </p:nvPr>
        </p:nvSpPr>
        <p:spPr>
          <a:xfrm>
            <a:off x="469369" y="188640"/>
            <a:ext cx="8183880" cy="1051560"/>
          </a:xfrm>
        </p:spPr>
        <p:txBody>
          <a:bodyPr/>
          <a:lstStyle/>
          <a:p>
            <a:r>
              <a:rPr lang="en-GB" dirty="0"/>
              <a:t>Assessment in Year 2</a:t>
            </a:r>
          </a:p>
        </p:txBody>
      </p:sp>
      <p:sp>
        <p:nvSpPr>
          <p:cNvPr id="3" name="Content Placeholder 2">
            <a:extLst>
              <a:ext uri="{FF2B5EF4-FFF2-40B4-BE49-F238E27FC236}">
                <a16:creationId xmlns:a16="http://schemas.microsoft.com/office/drawing/2014/main" id="{F106448A-69D2-4E27-A168-DD5627DFA69A}"/>
              </a:ext>
            </a:extLst>
          </p:cNvPr>
          <p:cNvSpPr>
            <a:spLocks noGrp="1"/>
          </p:cNvSpPr>
          <p:nvPr>
            <p:ph idx="1"/>
          </p:nvPr>
        </p:nvSpPr>
        <p:spPr>
          <a:xfrm>
            <a:off x="469369" y="1251213"/>
            <a:ext cx="8183880" cy="4608512"/>
          </a:xfrm>
        </p:spPr>
        <p:txBody>
          <a:bodyPr>
            <a:normAutofit fontScale="92500" lnSpcReduction="10000"/>
          </a:bodyPr>
          <a:lstStyle/>
          <a:p>
            <a:pPr marL="0" indent="0">
              <a:buNone/>
            </a:pPr>
            <a:r>
              <a:rPr lang="en-GB" dirty="0">
                <a:latin typeface="Comic Sans MS" panose="030F0702030302020204" pitchFamily="66" charset="0"/>
              </a:rPr>
              <a:t>SATs in KS1 are not statutory.</a:t>
            </a:r>
          </a:p>
          <a:p>
            <a:pPr marL="0" indent="0">
              <a:buNone/>
            </a:pPr>
            <a:endParaRPr lang="en-GB" dirty="0">
              <a:latin typeface="Comic Sans MS" panose="030F0702030302020204" pitchFamily="66" charset="0"/>
            </a:endParaRPr>
          </a:p>
          <a:p>
            <a:pPr marL="0" indent="0">
              <a:buNone/>
            </a:pPr>
            <a:r>
              <a:rPr lang="en-GB" dirty="0">
                <a:latin typeface="Comic Sans MS" panose="030F0702030302020204" pitchFamily="66" charset="0"/>
              </a:rPr>
              <a:t>The children will still take part in assessment tasks for reading, maths and grammar/spelling, but these will be done in a calm way. The children will remain in the classroom or shared area which will be what they have been used to all year. </a:t>
            </a:r>
          </a:p>
          <a:p>
            <a:pPr marL="0" indent="0">
              <a:buNone/>
            </a:pPr>
            <a:endParaRPr lang="en-GB" dirty="0">
              <a:latin typeface="Comic Sans MS" panose="030F0702030302020204" pitchFamily="66" charset="0"/>
            </a:endParaRPr>
          </a:p>
          <a:p>
            <a:pPr marL="0" indent="0">
              <a:buNone/>
            </a:pPr>
            <a:r>
              <a:rPr lang="en-GB" dirty="0">
                <a:latin typeface="Comic Sans MS" panose="030F0702030302020204" pitchFamily="66" charset="0"/>
              </a:rPr>
              <a:t>The work that the children produce on a day to day basis will inform my teacher judgements. The assessment tasks are a way of allowing the children to show me what they can do! </a:t>
            </a:r>
          </a:p>
        </p:txBody>
      </p:sp>
    </p:spTree>
    <p:extLst>
      <p:ext uri="{BB962C8B-B14F-4D97-AF65-F5344CB8AC3E}">
        <p14:creationId xmlns:p14="http://schemas.microsoft.com/office/powerpoint/2010/main" val="13837487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67544" y="12438"/>
            <a:ext cx="8183880" cy="1051560"/>
          </a:xfrm>
        </p:spPr>
        <p:txBody>
          <a:bodyPr/>
          <a:lstStyle/>
          <a:p>
            <a:r>
              <a:rPr lang="en-GB" dirty="0">
                <a:latin typeface="Century Gothic" panose="020B0502020202020204" pitchFamily="34" charset="0"/>
              </a:rPr>
              <a:t>Uniform</a:t>
            </a:r>
          </a:p>
        </p:txBody>
      </p:sp>
      <p:sp>
        <p:nvSpPr>
          <p:cNvPr id="3" name="Content Placeholder 2"/>
          <p:cNvSpPr>
            <a:spLocks noGrp="1"/>
          </p:cNvSpPr>
          <p:nvPr>
            <p:ph idx="1"/>
          </p:nvPr>
        </p:nvSpPr>
        <p:spPr>
          <a:xfrm>
            <a:off x="323528" y="1052736"/>
            <a:ext cx="8327896" cy="4896544"/>
          </a:xfrm>
        </p:spPr>
        <p:txBody>
          <a:bodyPr>
            <a:normAutofit/>
          </a:bodyPr>
          <a:lstStyle/>
          <a:p>
            <a:pPr marL="0" indent="0">
              <a:buNone/>
            </a:pPr>
            <a:br>
              <a:rPr lang="en-GB" dirty="0">
                <a:latin typeface="Comic Sans MS" panose="030F0702030302020204" pitchFamily="66" charset="0"/>
              </a:rPr>
            </a:br>
            <a:r>
              <a:rPr lang="en-GB" dirty="0">
                <a:latin typeface="Comic Sans MS" panose="030F0702030302020204" pitchFamily="66" charset="0"/>
              </a:rPr>
              <a:t>Please take the time to read our updated uniform policy which was sent out on parent hub. </a:t>
            </a:r>
          </a:p>
          <a:p>
            <a:pPr marL="0" indent="0">
              <a:buNone/>
            </a:pPr>
            <a:endParaRPr lang="en-GB" dirty="0">
              <a:latin typeface="Comic Sans MS" panose="030F0702030302020204" pitchFamily="66" charset="0"/>
            </a:endParaRPr>
          </a:p>
          <a:p>
            <a:pPr marL="0" indent="0">
              <a:buNone/>
            </a:pPr>
            <a:r>
              <a:rPr lang="en-GB" dirty="0">
                <a:latin typeface="Comic Sans MS" panose="030F0702030302020204" pitchFamily="66" charset="0"/>
              </a:rPr>
              <a:t>Please can all uniform be </a:t>
            </a:r>
            <a:r>
              <a:rPr lang="en-GB" b="1" dirty="0">
                <a:latin typeface="Comic Sans MS" panose="030F0702030302020204" pitchFamily="66" charset="0"/>
              </a:rPr>
              <a:t>labelled</a:t>
            </a:r>
            <a:r>
              <a:rPr lang="en-GB" dirty="0">
                <a:latin typeface="Comic Sans MS" panose="030F0702030302020204" pitchFamily="66" charset="0"/>
              </a:rPr>
              <a:t> including PE kit. This helps to prevent lost school uniform. </a:t>
            </a:r>
          </a:p>
          <a:p>
            <a:pPr marL="0" indent="0">
              <a:buNone/>
            </a:pPr>
            <a:endParaRPr lang="en-GB" dirty="0">
              <a:latin typeface="Comic Sans MS" panose="030F0702030302020204" pitchFamily="66" charset="0"/>
            </a:endParaRPr>
          </a:p>
        </p:txBody>
      </p:sp>
    </p:spTree>
    <p:extLst>
      <p:ext uri="{BB962C8B-B14F-4D97-AF65-F5344CB8AC3E}">
        <p14:creationId xmlns:p14="http://schemas.microsoft.com/office/powerpoint/2010/main" val="28464682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404664"/>
            <a:ext cx="8183880" cy="1051560"/>
          </a:xfrm>
        </p:spPr>
        <p:txBody>
          <a:bodyPr/>
          <a:lstStyle/>
          <a:p>
            <a:r>
              <a:rPr lang="en-GB" dirty="0">
                <a:latin typeface="Century Gothic" panose="020B0502020202020204" pitchFamily="34" charset="0"/>
              </a:rPr>
              <a:t>Concerns</a:t>
            </a:r>
          </a:p>
        </p:txBody>
      </p:sp>
      <p:sp>
        <p:nvSpPr>
          <p:cNvPr id="3" name="Content Placeholder 2"/>
          <p:cNvSpPr>
            <a:spLocks noGrp="1"/>
          </p:cNvSpPr>
          <p:nvPr>
            <p:ph idx="1"/>
          </p:nvPr>
        </p:nvSpPr>
        <p:spPr>
          <a:xfrm>
            <a:off x="467544" y="1772816"/>
            <a:ext cx="8183880" cy="4187952"/>
          </a:xfrm>
        </p:spPr>
        <p:txBody>
          <a:bodyPr>
            <a:normAutofit lnSpcReduction="10000"/>
          </a:bodyPr>
          <a:lstStyle/>
          <a:p>
            <a:pPr marL="0" indent="0">
              <a:buNone/>
            </a:pPr>
            <a:r>
              <a:rPr lang="en-GB" dirty="0">
                <a:latin typeface="Comic Sans MS" panose="030F0702030302020204" pitchFamily="66" charset="0"/>
              </a:rPr>
              <a:t>If you have any concerns at all please do come and see me at the classroom door to make an appointment, or contact the school office. The appointment can then be face to face or on the phone depending on preference.</a:t>
            </a:r>
          </a:p>
          <a:p>
            <a:pPr marL="0" indent="0">
              <a:buNone/>
            </a:pPr>
            <a:endParaRPr lang="en-GB" dirty="0">
              <a:latin typeface="Comic Sans MS" panose="030F0702030302020204" pitchFamily="66" charset="0"/>
            </a:endParaRPr>
          </a:p>
          <a:p>
            <a:pPr marL="0" indent="0">
              <a:buNone/>
            </a:pPr>
            <a:r>
              <a:rPr lang="en-GB" dirty="0">
                <a:latin typeface="Comic Sans MS" panose="030F0702030302020204" pitchFamily="66" charset="0"/>
              </a:rPr>
              <a:t>We are encouraging all parents to come and speak with us first rather than posting comments on social media sites as this can often escalate problems rather than sort them.</a:t>
            </a:r>
          </a:p>
          <a:p>
            <a:pPr marL="0" indent="0">
              <a:buNone/>
            </a:pPr>
            <a:endParaRPr lang="en-GB" dirty="0">
              <a:latin typeface="Century Gothic" panose="020B0502020202020204" pitchFamily="34" charset="0"/>
            </a:endParaRPr>
          </a:p>
        </p:txBody>
      </p:sp>
      <p:pic>
        <p:nvPicPr>
          <p:cNvPr id="9218" name="Picture 2" descr="Image result for cartoon open doo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87824" y="591880"/>
            <a:ext cx="1267339" cy="12673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99275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404664"/>
            <a:ext cx="8183880" cy="1051560"/>
          </a:xfrm>
        </p:spPr>
        <p:txBody>
          <a:bodyPr/>
          <a:lstStyle/>
          <a:p>
            <a:r>
              <a:rPr lang="en-GB" dirty="0">
                <a:latin typeface="Century Gothic" panose="020B0502020202020204" pitchFamily="34" charset="0"/>
              </a:rPr>
              <a:t>Thank you! </a:t>
            </a:r>
          </a:p>
        </p:txBody>
      </p:sp>
      <p:sp>
        <p:nvSpPr>
          <p:cNvPr id="3" name="Content Placeholder 2"/>
          <p:cNvSpPr>
            <a:spLocks noGrp="1"/>
          </p:cNvSpPr>
          <p:nvPr>
            <p:ph idx="1"/>
          </p:nvPr>
        </p:nvSpPr>
        <p:spPr>
          <a:xfrm>
            <a:off x="539552" y="1628800"/>
            <a:ext cx="8183880" cy="4187952"/>
          </a:xfrm>
        </p:spPr>
        <p:txBody>
          <a:bodyPr>
            <a:normAutofit/>
          </a:bodyPr>
          <a:lstStyle/>
          <a:p>
            <a:pPr marL="0" indent="0" algn="ctr">
              <a:buNone/>
            </a:pPr>
            <a:r>
              <a:rPr lang="en-GB" sz="3200" dirty="0">
                <a:latin typeface="Comic Sans MS" panose="030F0702030302020204" pitchFamily="66" charset="0"/>
              </a:rPr>
              <a:t>Thank you for taking the time to read this information. I hope it has outlined a few important things for you as your child transitions into Year 2. </a:t>
            </a:r>
          </a:p>
          <a:p>
            <a:pPr marL="0" indent="0" algn="ctr">
              <a:buNone/>
            </a:pPr>
            <a:r>
              <a:rPr lang="en-GB" sz="3200" dirty="0">
                <a:latin typeface="Comic Sans MS" panose="030F0702030302020204" pitchFamily="66" charset="0"/>
              </a:rPr>
              <a:t>If you have any questions, please feel free to speak to me at the classroom door before or after school.</a:t>
            </a:r>
          </a:p>
          <a:p>
            <a:pPr marL="0" indent="0" algn="ctr">
              <a:buNone/>
            </a:pPr>
            <a:endParaRPr lang="en-GB" sz="3200" dirty="0">
              <a:latin typeface="Comic Sans MS" panose="030F0702030302020204" pitchFamily="66" charset="0"/>
            </a:endParaRPr>
          </a:p>
          <a:p>
            <a:pPr marL="0" indent="0" algn="ctr">
              <a:buNone/>
            </a:pPr>
            <a:endParaRPr lang="en-GB" dirty="0">
              <a:latin typeface="Century Gothic" panose="020B0502020202020204" pitchFamily="34" charset="0"/>
            </a:endParaRPr>
          </a:p>
          <a:p>
            <a:pPr marL="0" indent="0">
              <a:buNone/>
            </a:pPr>
            <a:endParaRPr lang="en-GB" dirty="0">
              <a:latin typeface="Century Gothic" panose="020B0502020202020204" pitchFamily="34" charset="0"/>
            </a:endParaRPr>
          </a:p>
          <a:p>
            <a:pPr marL="0" indent="0">
              <a:buNone/>
            </a:pPr>
            <a:endParaRPr lang="en-GB" dirty="0">
              <a:latin typeface="Century Gothic" panose="020B0502020202020204" pitchFamily="34" charset="0"/>
            </a:endParaRPr>
          </a:p>
          <a:p>
            <a:pPr marL="0" indent="0">
              <a:buNone/>
            </a:pPr>
            <a:endParaRPr lang="en-GB" dirty="0">
              <a:latin typeface="Century Gothic" panose="020B0502020202020204" pitchFamily="34" charset="0"/>
            </a:endParaRPr>
          </a:p>
        </p:txBody>
      </p:sp>
    </p:spTree>
    <p:extLst>
      <p:ext uri="{BB962C8B-B14F-4D97-AF65-F5344CB8AC3E}">
        <p14:creationId xmlns:p14="http://schemas.microsoft.com/office/powerpoint/2010/main" val="11939205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404664"/>
            <a:ext cx="8183880" cy="1051560"/>
          </a:xfrm>
        </p:spPr>
        <p:txBody>
          <a:bodyPr>
            <a:normAutofit fontScale="90000"/>
          </a:bodyPr>
          <a:lstStyle/>
          <a:p>
            <a:r>
              <a:rPr lang="en-GB" sz="6600" dirty="0">
                <a:latin typeface="Century Gothic" panose="020B0502020202020204" pitchFamily="34" charset="0"/>
              </a:rPr>
              <a:t>Staff</a:t>
            </a:r>
          </a:p>
        </p:txBody>
      </p:sp>
      <p:sp>
        <p:nvSpPr>
          <p:cNvPr id="3" name="Content Placeholder 2"/>
          <p:cNvSpPr>
            <a:spLocks noGrp="1"/>
          </p:cNvSpPr>
          <p:nvPr>
            <p:ph idx="1"/>
          </p:nvPr>
        </p:nvSpPr>
        <p:spPr>
          <a:xfrm>
            <a:off x="467544" y="1052736"/>
            <a:ext cx="8136904" cy="4752528"/>
          </a:xfrm>
        </p:spPr>
        <p:txBody>
          <a:bodyPr>
            <a:normAutofit/>
          </a:bodyPr>
          <a:lstStyle/>
          <a:p>
            <a:pPr marL="0" indent="0" algn="ctr">
              <a:buNone/>
            </a:pPr>
            <a:endParaRPr lang="en-GB" sz="3600" dirty="0">
              <a:latin typeface="Century Gothic" panose="020B0502020202020204" pitchFamily="34" charset="0"/>
            </a:endParaRPr>
          </a:p>
          <a:p>
            <a:pPr marL="0" indent="0" algn="ctr">
              <a:buNone/>
            </a:pPr>
            <a:r>
              <a:rPr lang="en-GB" sz="3600" dirty="0">
                <a:latin typeface="Comic Sans MS" panose="030F0702030302020204" pitchFamily="66" charset="0"/>
              </a:rPr>
              <a:t>In Year 2 our staff are: </a:t>
            </a:r>
          </a:p>
          <a:p>
            <a:pPr marL="0" indent="0" algn="ctr">
              <a:buNone/>
            </a:pPr>
            <a:br>
              <a:rPr lang="en-GB" b="1" dirty="0">
                <a:latin typeface="Comic Sans MS" panose="030F0702030302020204" pitchFamily="66" charset="0"/>
              </a:rPr>
            </a:br>
            <a:r>
              <a:rPr lang="en-GB" b="1" dirty="0">
                <a:latin typeface="Comic Sans MS" panose="030F0702030302020204" pitchFamily="66" charset="0"/>
              </a:rPr>
              <a:t>Miss Reid</a:t>
            </a:r>
          </a:p>
          <a:p>
            <a:pPr marL="0" indent="0" algn="ctr">
              <a:buNone/>
            </a:pPr>
            <a:r>
              <a:rPr lang="en-GB" dirty="0">
                <a:latin typeface="Comic Sans MS" panose="030F0702030302020204" pitchFamily="66" charset="0"/>
              </a:rPr>
              <a:t>Class Teacher</a:t>
            </a:r>
          </a:p>
          <a:p>
            <a:pPr marL="0" indent="0" algn="ctr">
              <a:buNone/>
            </a:pPr>
            <a:endParaRPr lang="en-GB" b="1" dirty="0">
              <a:latin typeface="Comic Sans MS" panose="030F0702030302020204" pitchFamily="66" charset="0"/>
            </a:endParaRPr>
          </a:p>
          <a:p>
            <a:pPr marL="0" indent="0" algn="ctr">
              <a:buNone/>
            </a:pPr>
            <a:r>
              <a:rPr lang="en-GB" b="1" dirty="0">
                <a:latin typeface="Comic Sans MS" panose="030F0702030302020204" pitchFamily="66" charset="0"/>
              </a:rPr>
              <a:t>Mrs Harmsworth </a:t>
            </a:r>
          </a:p>
          <a:p>
            <a:pPr marL="0" indent="0" algn="ctr">
              <a:buNone/>
            </a:pPr>
            <a:r>
              <a:rPr lang="en-GB" dirty="0">
                <a:latin typeface="Comic Sans MS" panose="030F0702030302020204" pitchFamily="66" charset="0"/>
              </a:rPr>
              <a:t>Teaching/Support Assistant</a:t>
            </a:r>
            <a:br>
              <a:rPr lang="en-GB" dirty="0">
                <a:latin typeface="Comic Sans MS" panose="030F0702030302020204" pitchFamily="66" charset="0"/>
              </a:rPr>
            </a:br>
            <a:endParaRPr lang="en-GB" dirty="0">
              <a:latin typeface="Comic Sans MS" panose="030F0702030302020204" pitchFamily="66" charset="0"/>
            </a:endParaRPr>
          </a:p>
        </p:txBody>
      </p:sp>
    </p:spTree>
    <p:extLst>
      <p:ext uri="{BB962C8B-B14F-4D97-AF65-F5344CB8AC3E}">
        <p14:creationId xmlns:p14="http://schemas.microsoft.com/office/powerpoint/2010/main" val="9479378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88640"/>
            <a:ext cx="8284119" cy="1051560"/>
          </a:xfrm>
        </p:spPr>
        <p:txBody>
          <a:bodyPr/>
          <a:lstStyle/>
          <a:p>
            <a:r>
              <a:rPr lang="en-GB" dirty="0"/>
              <a:t>Communication</a:t>
            </a:r>
          </a:p>
        </p:txBody>
      </p:sp>
      <p:sp>
        <p:nvSpPr>
          <p:cNvPr id="3" name="Content Placeholder 2"/>
          <p:cNvSpPr>
            <a:spLocks noGrp="1"/>
          </p:cNvSpPr>
          <p:nvPr>
            <p:ph idx="1"/>
          </p:nvPr>
        </p:nvSpPr>
        <p:spPr>
          <a:xfrm>
            <a:off x="512915" y="1772816"/>
            <a:ext cx="8183880" cy="4187952"/>
          </a:xfrm>
        </p:spPr>
        <p:txBody>
          <a:bodyPr>
            <a:normAutofit fontScale="92500" lnSpcReduction="10000"/>
          </a:bodyPr>
          <a:lstStyle/>
          <a:p>
            <a:pPr marL="0" indent="0">
              <a:buNone/>
            </a:pPr>
            <a:endParaRPr lang="en-GB" dirty="0">
              <a:latin typeface="Comic Sans MS" panose="030F0702030302020204" pitchFamily="66" charset="0"/>
            </a:endParaRPr>
          </a:p>
          <a:p>
            <a:pPr marL="0" indent="0">
              <a:buNone/>
            </a:pPr>
            <a:r>
              <a:rPr lang="en-GB" dirty="0">
                <a:latin typeface="Comic Sans MS" panose="030F0702030302020204" pitchFamily="66" charset="0"/>
              </a:rPr>
              <a:t>School newsletters are sent out every Friday via </a:t>
            </a:r>
            <a:r>
              <a:rPr lang="en-GB" dirty="0" err="1">
                <a:latin typeface="Comic Sans MS" panose="030F0702030302020204" pitchFamily="66" charset="0"/>
              </a:rPr>
              <a:t>ParentHub</a:t>
            </a:r>
            <a:r>
              <a:rPr lang="en-GB" dirty="0">
                <a:latin typeface="Comic Sans MS" panose="030F0702030302020204" pitchFamily="66" charset="0"/>
              </a:rPr>
              <a:t>. These include lots of information about school events etc. </a:t>
            </a:r>
            <a:br>
              <a:rPr lang="en-GB" dirty="0">
                <a:latin typeface="Comic Sans MS" panose="030F0702030302020204" pitchFamily="66" charset="0"/>
              </a:rPr>
            </a:br>
            <a:r>
              <a:rPr lang="en-GB" dirty="0">
                <a:latin typeface="Comic Sans MS" panose="030F0702030302020204" pitchFamily="66" charset="0"/>
              </a:rPr>
              <a:t>We ask all parents to ensure that they read the newsletters as they will inform you of important dates and happenings in school.</a:t>
            </a:r>
          </a:p>
          <a:p>
            <a:pPr marL="0" indent="0">
              <a:buNone/>
            </a:pPr>
            <a:endParaRPr lang="en-GB" dirty="0">
              <a:latin typeface="Comic Sans MS" panose="030F0702030302020204" pitchFamily="66" charset="0"/>
            </a:endParaRPr>
          </a:p>
          <a:p>
            <a:pPr marL="0" indent="0">
              <a:buNone/>
            </a:pPr>
            <a:r>
              <a:rPr lang="en-GB" dirty="0" err="1">
                <a:latin typeface="Comic Sans MS" panose="030F0702030302020204" pitchFamily="66" charset="0"/>
              </a:rPr>
              <a:t>ParentHub</a:t>
            </a:r>
            <a:r>
              <a:rPr lang="en-GB" dirty="0">
                <a:latin typeface="Comic Sans MS" panose="030F0702030302020204" pitchFamily="66" charset="0"/>
              </a:rPr>
              <a:t> is also used by class teachers as a way of communicating with parents regarding their child.</a:t>
            </a:r>
          </a:p>
          <a:p>
            <a:pPr marL="0" indent="0">
              <a:buNone/>
            </a:pPr>
            <a:endParaRPr lang="en-GB" dirty="0">
              <a:latin typeface="Comic Sans MS" panose="030F0702030302020204" pitchFamily="66" charset="0"/>
            </a:endParaRPr>
          </a:p>
        </p:txBody>
      </p:sp>
      <p:pic>
        <p:nvPicPr>
          <p:cNvPr id="2050" name="Picture 2" descr="Parent Hub">
            <a:extLst>
              <a:ext uri="{FF2B5EF4-FFF2-40B4-BE49-F238E27FC236}">
                <a16:creationId xmlns:a16="http://schemas.microsoft.com/office/drawing/2014/main" id="{45999B0D-D9B1-4F3B-958B-547EA545A6E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33650" y="1334666"/>
            <a:ext cx="4076700" cy="876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155585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8A36D8B-DEA5-47B4-8901-C168F752FD4E}"/>
              </a:ext>
            </a:extLst>
          </p:cNvPr>
          <p:cNvSpPr>
            <a:spLocks noGrp="1"/>
          </p:cNvSpPr>
          <p:nvPr>
            <p:ph idx="1"/>
          </p:nvPr>
        </p:nvSpPr>
        <p:spPr>
          <a:xfrm>
            <a:off x="502920" y="530352"/>
            <a:ext cx="8183880" cy="5058888"/>
          </a:xfrm>
        </p:spPr>
        <p:txBody>
          <a:bodyPr>
            <a:normAutofit fontScale="92500" lnSpcReduction="20000"/>
          </a:bodyPr>
          <a:lstStyle/>
          <a:p>
            <a:pPr marL="0" indent="0">
              <a:buNone/>
            </a:pPr>
            <a:endParaRPr lang="en-GB" dirty="0"/>
          </a:p>
          <a:p>
            <a:pPr marL="0" indent="0">
              <a:buNone/>
            </a:pPr>
            <a:endParaRPr lang="en-GB" dirty="0">
              <a:latin typeface="Comic Sans MS" panose="030F0702030302020204" pitchFamily="66" charset="0"/>
            </a:endParaRPr>
          </a:p>
          <a:p>
            <a:pPr marL="0" indent="0">
              <a:buNone/>
            </a:pPr>
            <a:r>
              <a:rPr lang="en-GB" u="sng" dirty="0">
                <a:latin typeface="Comic Sans MS" panose="030F0702030302020204" pitchFamily="66" charset="0"/>
              </a:rPr>
              <a:t>Snacks and Milk</a:t>
            </a:r>
          </a:p>
          <a:p>
            <a:pPr marL="0" indent="0">
              <a:buNone/>
            </a:pPr>
            <a:endParaRPr lang="en-GB" dirty="0">
              <a:latin typeface="Comic Sans MS" panose="030F0702030302020204" pitchFamily="66" charset="0"/>
            </a:endParaRPr>
          </a:p>
          <a:p>
            <a:pPr marL="0" indent="0">
              <a:buNone/>
            </a:pPr>
            <a:r>
              <a:rPr lang="en-GB" dirty="0">
                <a:latin typeface="Comic Sans MS" panose="030F0702030302020204" pitchFamily="66" charset="0"/>
              </a:rPr>
              <a:t>Children are entitled to a free piece of fruit provided by school – snack money is not needed.</a:t>
            </a:r>
          </a:p>
          <a:p>
            <a:pPr marL="0" indent="0" algn="r">
              <a:buNone/>
            </a:pPr>
            <a:endParaRPr lang="en-GB" dirty="0">
              <a:latin typeface="Comic Sans MS" panose="030F0702030302020204" pitchFamily="66" charset="0"/>
            </a:endParaRPr>
          </a:p>
          <a:p>
            <a:pPr marL="0" indent="0">
              <a:buNone/>
            </a:pPr>
            <a:r>
              <a:rPr lang="en-GB" dirty="0">
                <a:latin typeface="Comic Sans MS" panose="030F0702030302020204" pitchFamily="66" charset="0"/>
              </a:rPr>
              <a:t>If your child would like milk on a daily basis, you can order this via </a:t>
            </a:r>
            <a:r>
              <a:rPr lang="en-GB" dirty="0" err="1">
                <a:latin typeface="Comic Sans MS" panose="030F0702030302020204" pitchFamily="66" charset="0"/>
              </a:rPr>
              <a:t>Paynes</a:t>
            </a:r>
            <a:r>
              <a:rPr lang="en-GB" dirty="0">
                <a:latin typeface="Comic Sans MS" panose="030F0702030302020204" pitchFamily="66" charset="0"/>
              </a:rPr>
              <a:t> Dairies as suggested on parent hub. </a:t>
            </a:r>
          </a:p>
          <a:p>
            <a:pPr marL="0" indent="0">
              <a:buNone/>
            </a:pPr>
            <a:endParaRPr lang="en-GB" dirty="0">
              <a:latin typeface="Comic Sans MS" panose="030F0702030302020204" pitchFamily="66" charset="0"/>
            </a:endParaRPr>
          </a:p>
          <a:p>
            <a:pPr marL="0" indent="0">
              <a:buNone/>
            </a:pPr>
            <a:r>
              <a:rPr lang="en-GB" dirty="0">
                <a:latin typeface="Comic Sans MS" panose="030F0702030302020204" pitchFamily="66" charset="0"/>
              </a:rPr>
              <a:t>We ask that you please send your child with a filled water bottle each day. </a:t>
            </a:r>
            <a:r>
              <a:rPr lang="en-GB" b="1" dirty="0">
                <a:latin typeface="Comic Sans MS" panose="030F0702030302020204" pitchFamily="66" charset="0"/>
              </a:rPr>
              <a:t>Juice is not allowed. </a:t>
            </a:r>
            <a:endParaRPr lang="en-GB" dirty="0">
              <a:latin typeface="Comic Sans MS" panose="030F0702030302020204" pitchFamily="66" charset="0"/>
            </a:endParaRPr>
          </a:p>
        </p:txBody>
      </p:sp>
      <p:sp>
        <p:nvSpPr>
          <p:cNvPr id="5" name="Title 1">
            <a:extLst>
              <a:ext uri="{FF2B5EF4-FFF2-40B4-BE49-F238E27FC236}">
                <a16:creationId xmlns:a16="http://schemas.microsoft.com/office/drawing/2014/main" id="{90F041B7-8D9B-4C1E-B3E9-A7BB4306D6F5}"/>
              </a:ext>
            </a:extLst>
          </p:cNvPr>
          <p:cNvSpPr txBox="1">
            <a:spLocks/>
          </p:cNvSpPr>
          <p:nvPr/>
        </p:nvSpPr>
        <p:spPr>
          <a:xfrm>
            <a:off x="495775" y="188640"/>
            <a:ext cx="8183880" cy="1051560"/>
          </a:xfrm>
          <a:prstGeom prst="rect">
            <a:avLst/>
          </a:prstGeom>
        </p:spPr>
        <p:txBody>
          <a:bodyPr vert="horz" anchor="b">
            <a:normAutofit/>
          </a:bodyPr>
          <a:lst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a:lstStyle>
          <a:p>
            <a:r>
              <a:rPr lang="en-GB" dirty="0"/>
              <a:t>Routines</a:t>
            </a:r>
          </a:p>
        </p:txBody>
      </p:sp>
      <p:pic>
        <p:nvPicPr>
          <p:cNvPr id="3080" name="Picture 8" descr="Delicious And Fresh Fruit Cartoon Vector Illustration Graphic Design  Royalty Free SVG, Cliparts, Vectors, and Stock Illustration. Image  126409768.">
            <a:extLst>
              <a:ext uri="{FF2B5EF4-FFF2-40B4-BE49-F238E27FC236}">
                <a16:creationId xmlns:a16="http://schemas.microsoft.com/office/drawing/2014/main" id="{5C365438-6F69-4BDA-AC44-03D2C1C3AF4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90584" y="530352"/>
            <a:ext cx="1386480" cy="13864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1535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A86465-256B-481D-BD06-EAA80C4629A4}"/>
              </a:ext>
            </a:extLst>
          </p:cNvPr>
          <p:cNvSpPr>
            <a:spLocks noGrp="1"/>
          </p:cNvSpPr>
          <p:nvPr>
            <p:ph type="title"/>
          </p:nvPr>
        </p:nvSpPr>
        <p:spPr>
          <a:xfrm>
            <a:off x="502920" y="188640"/>
            <a:ext cx="8183880" cy="1051560"/>
          </a:xfrm>
        </p:spPr>
        <p:txBody>
          <a:bodyPr/>
          <a:lstStyle/>
          <a:p>
            <a:r>
              <a:rPr lang="en-GB" dirty="0"/>
              <a:t>Homework</a:t>
            </a:r>
          </a:p>
        </p:txBody>
      </p:sp>
      <p:sp>
        <p:nvSpPr>
          <p:cNvPr id="3" name="Content Placeholder 2">
            <a:extLst>
              <a:ext uri="{FF2B5EF4-FFF2-40B4-BE49-F238E27FC236}">
                <a16:creationId xmlns:a16="http://schemas.microsoft.com/office/drawing/2014/main" id="{34FDA55A-E2C9-492E-9E52-613579092EB5}"/>
              </a:ext>
            </a:extLst>
          </p:cNvPr>
          <p:cNvSpPr>
            <a:spLocks noGrp="1"/>
          </p:cNvSpPr>
          <p:nvPr>
            <p:ph idx="1"/>
          </p:nvPr>
        </p:nvSpPr>
        <p:spPr>
          <a:xfrm>
            <a:off x="502920" y="530352"/>
            <a:ext cx="8183880" cy="5202904"/>
          </a:xfrm>
        </p:spPr>
        <p:txBody>
          <a:bodyPr>
            <a:normAutofit/>
          </a:bodyPr>
          <a:lstStyle/>
          <a:p>
            <a:pPr marL="0" indent="0">
              <a:buNone/>
            </a:pPr>
            <a:endParaRPr lang="en-GB" dirty="0"/>
          </a:p>
          <a:p>
            <a:pPr marL="0" indent="0">
              <a:buNone/>
            </a:pPr>
            <a:endParaRPr lang="en-GB" dirty="0">
              <a:latin typeface="Comic Sans MS" panose="030F0702030302020204" pitchFamily="66" charset="0"/>
            </a:endParaRPr>
          </a:p>
          <a:p>
            <a:pPr marL="0" indent="0">
              <a:buNone/>
            </a:pPr>
            <a:r>
              <a:rPr lang="en-GB" dirty="0">
                <a:latin typeface="Comic Sans MS" panose="030F0702030302020204" pitchFamily="66" charset="0"/>
              </a:rPr>
              <a:t>One piece of homework will be given out every Friday. This should be returned to school by the following Wednesday. </a:t>
            </a:r>
          </a:p>
          <a:p>
            <a:pPr marL="0" indent="0">
              <a:buNone/>
            </a:pPr>
            <a:endParaRPr lang="en-GB" dirty="0">
              <a:latin typeface="Comic Sans MS" panose="030F0702030302020204" pitchFamily="66" charset="0"/>
            </a:endParaRPr>
          </a:p>
          <a:p>
            <a:pPr marL="0" indent="0">
              <a:buNone/>
            </a:pPr>
            <a:r>
              <a:rPr lang="en-GB" dirty="0">
                <a:latin typeface="Comic Sans MS" panose="030F0702030302020204" pitchFamily="66" charset="0"/>
              </a:rPr>
              <a:t>Homework should be completed in pencil (unless specified otherwise e.g. art activity). </a:t>
            </a:r>
          </a:p>
          <a:p>
            <a:pPr marL="0" indent="0">
              <a:buNone/>
            </a:pPr>
            <a:endParaRPr lang="en-GB" dirty="0"/>
          </a:p>
        </p:txBody>
      </p:sp>
    </p:spTree>
    <p:extLst>
      <p:ext uri="{BB962C8B-B14F-4D97-AF65-F5344CB8AC3E}">
        <p14:creationId xmlns:p14="http://schemas.microsoft.com/office/powerpoint/2010/main" val="21219192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E1404A-A91D-4CDA-BA49-D65319B3AF0B}"/>
              </a:ext>
            </a:extLst>
          </p:cNvPr>
          <p:cNvSpPr>
            <a:spLocks noGrp="1"/>
          </p:cNvSpPr>
          <p:nvPr>
            <p:ph type="title"/>
          </p:nvPr>
        </p:nvSpPr>
        <p:spPr>
          <a:xfrm>
            <a:off x="482194" y="548680"/>
            <a:ext cx="8183880" cy="1051560"/>
          </a:xfrm>
        </p:spPr>
        <p:txBody>
          <a:bodyPr/>
          <a:lstStyle/>
          <a:p>
            <a:r>
              <a:rPr lang="en-GB" dirty="0"/>
              <a:t>Spellings</a:t>
            </a:r>
          </a:p>
        </p:txBody>
      </p:sp>
      <p:sp>
        <p:nvSpPr>
          <p:cNvPr id="3" name="Content Placeholder 2">
            <a:extLst>
              <a:ext uri="{FF2B5EF4-FFF2-40B4-BE49-F238E27FC236}">
                <a16:creationId xmlns:a16="http://schemas.microsoft.com/office/drawing/2014/main" id="{DF850E19-7B66-4760-ABFD-A5270B887761}"/>
              </a:ext>
            </a:extLst>
          </p:cNvPr>
          <p:cNvSpPr>
            <a:spLocks noGrp="1"/>
          </p:cNvSpPr>
          <p:nvPr>
            <p:ph idx="1"/>
          </p:nvPr>
        </p:nvSpPr>
        <p:spPr>
          <a:xfrm>
            <a:off x="480060" y="1874520"/>
            <a:ext cx="8183880" cy="3714720"/>
          </a:xfrm>
        </p:spPr>
        <p:txBody>
          <a:bodyPr>
            <a:normAutofit fontScale="77500" lnSpcReduction="20000"/>
          </a:bodyPr>
          <a:lstStyle/>
          <a:p>
            <a:pPr marL="0" indent="0">
              <a:buNone/>
            </a:pPr>
            <a:r>
              <a:rPr lang="en-GB" dirty="0">
                <a:latin typeface="Comic Sans MS" panose="030F0702030302020204" pitchFamily="66" charset="0"/>
              </a:rPr>
              <a:t>Spellings will be sent home on the first </a:t>
            </a:r>
            <a:r>
              <a:rPr lang="en-GB" b="1" dirty="0">
                <a:latin typeface="Comic Sans MS" panose="030F0702030302020204" pitchFamily="66" charset="0"/>
              </a:rPr>
              <a:t>Friday </a:t>
            </a:r>
            <a:r>
              <a:rPr lang="en-GB" dirty="0">
                <a:latin typeface="Comic Sans MS" panose="030F0702030302020204" pitchFamily="66" charset="0"/>
              </a:rPr>
              <a:t>of every half term</a:t>
            </a:r>
            <a:r>
              <a:rPr lang="en-GB" b="1" dirty="0">
                <a:latin typeface="Comic Sans MS" panose="030F0702030302020204" pitchFamily="66" charset="0"/>
              </a:rPr>
              <a:t> </a:t>
            </a:r>
            <a:r>
              <a:rPr lang="en-GB" dirty="0">
                <a:latin typeface="Comic Sans MS" panose="030F0702030302020204" pitchFamily="66" charset="0"/>
              </a:rPr>
              <a:t>in the form of a spelling tracker. This will be differentiated depending on your child’s ability. </a:t>
            </a:r>
          </a:p>
          <a:p>
            <a:pPr marL="0" indent="0">
              <a:buNone/>
            </a:pPr>
            <a:endParaRPr lang="en-GB" dirty="0">
              <a:latin typeface="Comic Sans MS" panose="030F0702030302020204" pitchFamily="66" charset="0"/>
            </a:endParaRPr>
          </a:p>
          <a:p>
            <a:pPr marL="0" indent="0">
              <a:buNone/>
            </a:pPr>
            <a:r>
              <a:rPr lang="en-GB" dirty="0">
                <a:latin typeface="Comic Sans MS" panose="030F0702030302020204" pitchFamily="66" charset="0"/>
              </a:rPr>
              <a:t>These spellings will link to our phonics (first half term) and the spelling rules learnt in class. </a:t>
            </a:r>
          </a:p>
          <a:p>
            <a:pPr marL="0" indent="0">
              <a:buNone/>
            </a:pPr>
            <a:endParaRPr lang="en-GB" dirty="0">
              <a:latin typeface="Comic Sans MS" panose="030F0702030302020204" pitchFamily="66" charset="0"/>
            </a:endParaRPr>
          </a:p>
          <a:p>
            <a:pPr marL="0" indent="0">
              <a:buNone/>
            </a:pPr>
            <a:r>
              <a:rPr lang="en-GB" dirty="0">
                <a:latin typeface="Comic Sans MS" panose="030F0702030302020204" pitchFamily="66" charset="0"/>
              </a:rPr>
              <a:t>Please practise these with your child as they will have a spelling quiz every Friday! </a:t>
            </a:r>
          </a:p>
          <a:p>
            <a:pPr marL="0" indent="0">
              <a:buNone/>
            </a:pPr>
            <a:endParaRPr lang="en-GB" dirty="0">
              <a:latin typeface="Comic Sans MS" panose="030F0702030302020204" pitchFamily="66" charset="0"/>
            </a:endParaRPr>
          </a:p>
          <a:p>
            <a:pPr marL="0" indent="0">
              <a:buNone/>
            </a:pPr>
            <a:r>
              <a:rPr lang="en-GB" dirty="0">
                <a:latin typeface="Comic Sans MS" panose="030F0702030302020204" pitchFamily="66" charset="0"/>
              </a:rPr>
              <a:t>The children will do their spelling quiz in their spelling books so please ensure your child’s spelling book is in their bag. </a:t>
            </a:r>
            <a:endParaRPr lang="en-GB" dirty="0">
              <a:latin typeface="Century Gothic" panose="020B0502020202020204" pitchFamily="34" charset="0"/>
            </a:endParaRPr>
          </a:p>
          <a:p>
            <a:pPr marL="0" indent="0">
              <a:buNone/>
            </a:pPr>
            <a:endParaRPr lang="en-GB" dirty="0"/>
          </a:p>
        </p:txBody>
      </p:sp>
    </p:spTree>
    <p:extLst>
      <p:ext uri="{BB962C8B-B14F-4D97-AF65-F5344CB8AC3E}">
        <p14:creationId xmlns:p14="http://schemas.microsoft.com/office/powerpoint/2010/main" val="1025014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E502B64-111F-453B-AB61-3519708A0CD3}"/>
              </a:ext>
            </a:extLst>
          </p:cNvPr>
          <p:cNvPicPr>
            <a:picLocks noChangeAspect="1"/>
          </p:cNvPicPr>
          <p:nvPr/>
        </p:nvPicPr>
        <p:blipFill>
          <a:blip r:embed="rId2"/>
          <a:stretch>
            <a:fillRect/>
          </a:stretch>
        </p:blipFill>
        <p:spPr>
          <a:xfrm>
            <a:off x="502692" y="1539388"/>
            <a:ext cx="8138616" cy="3779224"/>
          </a:xfrm>
          <a:prstGeom prst="rect">
            <a:avLst/>
          </a:prstGeom>
        </p:spPr>
      </p:pic>
    </p:spTree>
    <p:extLst>
      <p:ext uri="{BB962C8B-B14F-4D97-AF65-F5344CB8AC3E}">
        <p14:creationId xmlns:p14="http://schemas.microsoft.com/office/powerpoint/2010/main" val="32394253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332656"/>
            <a:ext cx="8183880" cy="1051560"/>
          </a:xfrm>
        </p:spPr>
        <p:txBody>
          <a:bodyPr/>
          <a:lstStyle/>
          <a:p>
            <a:r>
              <a:rPr lang="en-GB" dirty="0">
                <a:latin typeface="Century Gothic" panose="020B0502020202020204" pitchFamily="34" charset="0"/>
              </a:rPr>
              <a:t>PE</a:t>
            </a:r>
          </a:p>
        </p:txBody>
      </p:sp>
      <p:sp>
        <p:nvSpPr>
          <p:cNvPr id="3" name="Content Placeholder 2"/>
          <p:cNvSpPr>
            <a:spLocks noGrp="1"/>
          </p:cNvSpPr>
          <p:nvPr>
            <p:ph idx="1"/>
          </p:nvPr>
        </p:nvSpPr>
        <p:spPr>
          <a:xfrm>
            <a:off x="516732" y="1772816"/>
            <a:ext cx="8085504" cy="3672408"/>
          </a:xfrm>
        </p:spPr>
        <p:txBody>
          <a:bodyPr>
            <a:normAutofit/>
          </a:bodyPr>
          <a:lstStyle/>
          <a:p>
            <a:pPr marL="0" indent="0">
              <a:buNone/>
            </a:pPr>
            <a:r>
              <a:rPr lang="en-GB" dirty="0">
                <a:latin typeface="Comic Sans MS" panose="030F0702030302020204" pitchFamily="66" charset="0"/>
              </a:rPr>
              <a:t>PE will take place on a </a:t>
            </a:r>
            <a:r>
              <a:rPr lang="en-GB" b="1" dirty="0">
                <a:latin typeface="Comic Sans MS" panose="030F0702030302020204" pitchFamily="66" charset="0"/>
              </a:rPr>
              <a:t>Wednesday</a:t>
            </a:r>
            <a:r>
              <a:rPr lang="en-GB" dirty="0">
                <a:latin typeface="Comic Sans MS" panose="030F0702030302020204" pitchFamily="66" charset="0"/>
              </a:rPr>
              <a:t> afternoon and a </a:t>
            </a:r>
            <a:r>
              <a:rPr lang="en-GB" b="1" dirty="0">
                <a:latin typeface="Comic Sans MS" panose="030F0702030302020204" pitchFamily="66" charset="0"/>
              </a:rPr>
              <a:t>Thursday</a:t>
            </a:r>
            <a:r>
              <a:rPr lang="en-GB" dirty="0">
                <a:latin typeface="Comic Sans MS" panose="030F0702030302020204" pitchFamily="66" charset="0"/>
              </a:rPr>
              <a:t> afternoon.</a:t>
            </a:r>
          </a:p>
          <a:p>
            <a:pPr marL="0" indent="0">
              <a:buNone/>
            </a:pPr>
            <a:endParaRPr lang="en-GB" dirty="0">
              <a:latin typeface="Comic Sans MS" panose="030F0702030302020204" pitchFamily="66" charset="0"/>
            </a:endParaRPr>
          </a:p>
          <a:p>
            <a:pPr marL="0" indent="0">
              <a:buNone/>
            </a:pPr>
            <a:r>
              <a:rPr lang="en-GB" dirty="0">
                <a:latin typeface="Comic Sans MS" panose="030F0702030302020204" pitchFamily="66" charset="0"/>
              </a:rPr>
              <a:t>Please ensure that your child has the appropriate PE kit for both indoor and outdoor PE with them at all times, as this can change depending on the weather. </a:t>
            </a:r>
          </a:p>
        </p:txBody>
      </p:sp>
    </p:spTree>
    <p:extLst>
      <p:ext uri="{BB962C8B-B14F-4D97-AF65-F5344CB8AC3E}">
        <p14:creationId xmlns:p14="http://schemas.microsoft.com/office/powerpoint/2010/main" val="18239440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B84371-05D6-4F3F-AACC-3627277232CB}"/>
              </a:ext>
            </a:extLst>
          </p:cNvPr>
          <p:cNvSpPr>
            <a:spLocks noGrp="1"/>
          </p:cNvSpPr>
          <p:nvPr>
            <p:ph type="title"/>
          </p:nvPr>
        </p:nvSpPr>
        <p:spPr>
          <a:xfrm>
            <a:off x="480060" y="332656"/>
            <a:ext cx="8183880" cy="1051560"/>
          </a:xfrm>
        </p:spPr>
        <p:txBody>
          <a:bodyPr/>
          <a:lstStyle/>
          <a:p>
            <a:r>
              <a:rPr lang="en-GB" dirty="0"/>
              <a:t>Phonics</a:t>
            </a:r>
          </a:p>
        </p:txBody>
      </p:sp>
      <p:sp>
        <p:nvSpPr>
          <p:cNvPr id="3" name="Content Placeholder 2">
            <a:extLst>
              <a:ext uri="{FF2B5EF4-FFF2-40B4-BE49-F238E27FC236}">
                <a16:creationId xmlns:a16="http://schemas.microsoft.com/office/drawing/2014/main" id="{1609A641-384D-48AA-97B6-9F5ADBA6D3CE}"/>
              </a:ext>
            </a:extLst>
          </p:cNvPr>
          <p:cNvSpPr>
            <a:spLocks noGrp="1"/>
          </p:cNvSpPr>
          <p:nvPr>
            <p:ph idx="1"/>
          </p:nvPr>
        </p:nvSpPr>
        <p:spPr>
          <a:xfrm>
            <a:off x="480060" y="1484784"/>
            <a:ext cx="8183880" cy="4608512"/>
          </a:xfrm>
        </p:spPr>
        <p:txBody>
          <a:bodyPr>
            <a:normAutofit fontScale="85000" lnSpcReduction="10000"/>
          </a:bodyPr>
          <a:lstStyle/>
          <a:p>
            <a:pPr marL="0" indent="0">
              <a:buNone/>
            </a:pPr>
            <a:endParaRPr lang="en-GB" sz="2400" b="1" dirty="0">
              <a:latin typeface="Comic Sans MS" panose="030F0702030302020204" pitchFamily="66" charset="0"/>
            </a:endParaRPr>
          </a:p>
          <a:p>
            <a:pPr marL="0" indent="0">
              <a:buNone/>
            </a:pPr>
            <a:r>
              <a:rPr lang="en-GB" sz="2400" dirty="0">
                <a:latin typeface="Comic Sans MS" panose="030F0702030302020204" pitchFamily="66" charset="0"/>
              </a:rPr>
              <a:t>In Year 2, we will still follow the Little </a:t>
            </a:r>
            <a:r>
              <a:rPr lang="en-GB" sz="2400" dirty="0" err="1">
                <a:latin typeface="Comic Sans MS" panose="030F0702030302020204" pitchFamily="66" charset="0"/>
              </a:rPr>
              <a:t>Wandle</a:t>
            </a:r>
            <a:r>
              <a:rPr lang="en-GB" sz="2400" dirty="0">
                <a:latin typeface="Comic Sans MS" panose="030F0702030302020204" pitchFamily="66" charset="0"/>
              </a:rPr>
              <a:t> scheme for Phonics and Spelling in Year 2. </a:t>
            </a:r>
          </a:p>
          <a:p>
            <a:pPr marL="0" indent="0">
              <a:buNone/>
            </a:pPr>
            <a:endParaRPr lang="en-GB" sz="2400" dirty="0">
              <a:latin typeface="Comic Sans MS" panose="030F0702030302020204" pitchFamily="66" charset="0"/>
            </a:endParaRPr>
          </a:p>
          <a:p>
            <a:pPr marL="0" indent="0">
              <a:buNone/>
            </a:pPr>
            <a:r>
              <a:rPr lang="en-GB" sz="2400" dirty="0">
                <a:latin typeface="Comic Sans MS" panose="030F0702030302020204" pitchFamily="66" charset="0"/>
              </a:rPr>
              <a:t>If your child passed their Phonics Screening check in Year 1, they will revisit phonics for the first half term, before moving onto spelling rules for the rest of the school year. </a:t>
            </a:r>
            <a:br>
              <a:rPr lang="en-GB" sz="2400" dirty="0">
                <a:latin typeface="Comic Sans MS" panose="030F0702030302020204" pitchFamily="66" charset="0"/>
              </a:rPr>
            </a:br>
            <a:endParaRPr lang="en-GB" sz="2400" dirty="0">
              <a:latin typeface="Comic Sans MS" panose="030F0702030302020204" pitchFamily="66" charset="0"/>
            </a:endParaRPr>
          </a:p>
          <a:p>
            <a:pPr marL="0" indent="0">
              <a:buNone/>
            </a:pPr>
            <a:r>
              <a:rPr lang="en-GB" sz="2400" dirty="0">
                <a:latin typeface="Comic Sans MS" panose="030F0702030302020204" pitchFamily="66" charset="0"/>
              </a:rPr>
              <a:t>Phonics lessons take place every day.</a:t>
            </a:r>
            <a:br>
              <a:rPr lang="en-GB" sz="2400" dirty="0">
                <a:latin typeface="Comic Sans MS" panose="030F0702030302020204" pitchFamily="66" charset="0"/>
              </a:rPr>
            </a:br>
            <a:endParaRPr lang="en-GB" sz="2400" dirty="0">
              <a:latin typeface="Comic Sans MS" panose="030F0702030302020204" pitchFamily="66" charset="0"/>
            </a:endParaRPr>
          </a:p>
          <a:p>
            <a:pPr marL="0" indent="0">
              <a:buNone/>
            </a:pPr>
            <a:r>
              <a:rPr lang="en-GB" sz="2400" dirty="0">
                <a:latin typeface="Comic Sans MS" panose="030F0702030302020204" pitchFamily="66" charset="0"/>
              </a:rPr>
              <a:t>Some children may require daily keep up phonics interventions which they will do in addition to their phonics lessons in class. </a:t>
            </a:r>
          </a:p>
          <a:p>
            <a:pPr marL="0" indent="0">
              <a:buNone/>
            </a:pPr>
            <a:endParaRPr lang="en-GB" sz="2400" dirty="0">
              <a:latin typeface="Comic Sans MS" panose="030F0702030302020204" pitchFamily="66" charset="0"/>
            </a:endParaRPr>
          </a:p>
          <a:p>
            <a:pPr marL="0" indent="0">
              <a:buNone/>
            </a:pPr>
            <a:r>
              <a:rPr lang="en-GB" sz="2400" dirty="0">
                <a:latin typeface="Comic Sans MS" panose="030F0702030302020204" pitchFamily="66" charset="0"/>
              </a:rPr>
              <a:t>If your child didn’t pass their Phonics Screening check in Year 1, they will take the check again whilst they are in Year 2 (June). </a:t>
            </a:r>
          </a:p>
          <a:p>
            <a:pPr marL="0" indent="0">
              <a:buNone/>
            </a:pPr>
            <a:endParaRPr lang="en-GB" sz="2400" dirty="0">
              <a:latin typeface="Comic Sans MS" panose="030F0702030302020204" pitchFamily="66" charset="0"/>
            </a:endParaRPr>
          </a:p>
        </p:txBody>
      </p:sp>
      <p:pic>
        <p:nvPicPr>
          <p:cNvPr id="4098" name="Picture 2" descr="Little Wandle Letters and Sounds Revised (@LettersSounds) / X">
            <a:extLst>
              <a:ext uri="{FF2B5EF4-FFF2-40B4-BE49-F238E27FC236}">
                <a16:creationId xmlns:a16="http://schemas.microsoft.com/office/drawing/2014/main" id="{40BCF76E-74F6-4B11-BF69-9CF5ACE6C42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71800" y="548680"/>
            <a:ext cx="1112912" cy="11129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3488689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spect">
  <a:themeElements>
    <a:clrScheme name="Elemental">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Aspect">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spect">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1803</TotalTime>
  <Words>857</Words>
  <Application>Microsoft Office PowerPoint</Application>
  <PresentationFormat>On-screen Show (4:3)</PresentationFormat>
  <Paragraphs>77</Paragraphs>
  <Slides>14</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Berlin Sans FB</vt:lpstr>
      <vt:lpstr>Calibri</vt:lpstr>
      <vt:lpstr>Century Gothic</vt:lpstr>
      <vt:lpstr>Comic Sans MS</vt:lpstr>
      <vt:lpstr>Verdana</vt:lpstr>
      <vt:lpstr>Wingdings 2</vt:lpstr>
      <vt:lpstr>Aspect</vt:lpstr>
      <vt:lpstr>Welcome to Year 2</vt:lpstr>
      <vt:lpstr>Staff</vt:lpstr>
      <vt:lpstr>Communication</vt:lpstr>
      <vt:lpstr>PowerPoint Presentation</vt:lpstr>
      <vt:lpstr>Homework</vt:lpstr>
      <vt:lpstr>Spellings</vt:lpstr>
      <vt:lpstr>PowerPoint Presentation</vt:lpstr>
      <vt:lpstr>PE</vt:lpstr>
      <vt:lpstr>Phonics</vt:lpstr>
      <vt:lpstr>Reading at home</vt:lpstr>
      <vt:lpstr>Assessment in Year 2</vt:lpstr>
      <vt:lpstr>Uniform</vt:lpstr>
      <vt:lpstr>Concerns</vt:lpstr>
      <vt:lpstr>Thank you! </vt:lpstr>
    </vt:vector>
  </TitlesOfParts>
  <Company>WMDC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Year 2</dc:title>
  <dc:creator>Charlotte Reid</dc:creator>
  <cp:lastModifiedBy>Charlotte Reid</cp:lastModifiedBy>
  <cp:revision>36</cp:revision>
  <dcterms:created xsi:type="dcterms:W3CDTF">2016-09-08T10:09:47Z</dcterms:created>
  <dcterms:modified xsi:type="dcterms:W3CDTF">2025-09-08T16:05:56Z</dcterms:modified>
</cp:coreProperties>
</file>