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8" r:id="rId3"/>
    <p:sldId id="262" r:id="rId4"/>
    <p:sldId id="272" r:id="rId5"/>
    <p:sldId id="270" r:id="rId6"/>
    <p:sldId id="259" r:id="rId7"/>
    <p:sldId id="273" r:id="rId8"/>
    <p:sldId id="264" r:id="rId9"/>
    <p:sldId id="260" r:id="rId10"/>
    <p:sldId id="257" r:id="rId11"/>
    <p:sldId id="261" r:id="rId12"/>
    <p:sldId id="265" r:id="rId13"/>
    <p:sldId id="267" r:id="rId14"/>
    <p:sldId id="269" r:id="rId15"/>
    <p:sldId id="266"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1094"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9A3B473D-F961-4D58-9A50-9F0E653D63E9}" type="datetimeFigureOut">
              <a:rPr lang="en-GB" smtClean="0"/>
              <a:t>08/09/2025</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a:lstStyle/>
          <a:p>
            <a:fld id="{11A0ADDD-6568-4F82-A7B1-6DF0E79F01E4}" type="slidenum">
              <a:rPr lang="en-GB" smtClean="0"/>
              <a:t>‹#›</a:t>
            </a:fld>
            <a:endParaRPr lang="en-GB"/>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3B473D-F961-4D58-9A50-9F0E653D63E9}"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A0ADDD-6568-4F82-A7B1-6DF0E79F01E4}"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3B473D-F961-4D58-9A50-9F0E653D63E9}"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A0ADDD-6568-4F82-A7B1-6DF0E79F01E4}"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3B473D-F961-4D58-9A50-9F0E653D63E9}"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1A0ADDD-6568-4F82-A7B1-6DF0E79F01E4}"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A3B473D-F961-4D58-9A50-9F0E653D63E9}"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7924800" y="6416675"/>
            <a:ext cx="762000" cy="365125"/>
          </a:xfrm>
        </p:spPr>
        <p:txBody>
          <a:bodyPr/>
          <a:lstStyle/>
          <a:p>
            <a:fld id="{11A0ADDD-6568-4F82-A7B1-6DF0E79F01E4}"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A3B473D-F961-4D58-9A50-9F0E653D63E9}"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A0ADDD-6568-4F82-A7B1-6DF0E79F01E4}"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A3B473D-F961-4D58-9A50-9F0E653D63E9}" type="datetimeFigureOut">
              <a:rPr lang="en-GB" smtClean="0"/>
              <a:t>08/09/2025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1A0ADDD-6568-4F82-A7B1-6DF0E79F01E4}"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9A3B473D-F961-4D58-9A50-9F0E653D63E9}" type="datetimeFigureOut">
              <a:rPr lang="en-GB" smtClean="0"/>
              <a:t>08/09/2025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1A0ADDD-6568-4F82-A7B1-6DF0E79F01E4}"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3B473D-F961-4D58-9A50-9F0E653D63E9}" type="datetimeFigureOut">
              <a:rPr lang="en-GB" smtClean="0"/>
              <a:t>08/09/2025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1A0ADDD-6568-4F82-A7B1-6DF0E79F01E4}"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A3B473D-F961-4D58-9A50-9F0E653D63E9}"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A0ADDD-6568-4F82-A7B1-6DF0E79F01E4}"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A3B473D-F961-4D58-9A50-9F0E653D63E9}"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1A0ADDD-6568-4F82-A7B1-6DF0E79F01E4}"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A3B473D-F961-4D58-9A50-9F0E653D63E9}" type="datetimeFigureOut">
              <a:rPr lang="en-GB" smtClean="0"/>
              <a:t>08/09/2025</a:t>
            </a:fld>
            <a:endParaRPr lang="en-GB"/>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GB"/>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1A0ADDD-6568-4F82-A7B1-6DF0E79F01E4}" type="slidenum">
              <a:rPr lang="en-GB" smtClean="0"/>
              <a:t>‹#›</a:t>
            </a:fld>
            <a:endParaRPr lang="en-GB"/>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normAutofit fontScale="90000"/>
          </a:bodyPr>
          <a:lstStyle/>
          <a:p>
            <a:br>
              <a:rPr lang="en-GB" sz="5400" u="sng" dirty="0">
                <a:latin typeface="Comic Sans MS" panose="030F0702030302020204" pitchFamily="66" charset="0"/>
              </a:rPr>
            </a:br>
            <a:r>
              <a:rPr lang="en-GB" sz="5400" u="sng" dirty="0">
                <a:latin typeface="Comic Sans MS" panose="030F0702030302020204" pitchFamily="66" charset="0"/>
              </a:rPr>
              <a:t>Welcome to Year 5</a:t>
            </a:r>
          </a:p>
        </p:txBody>
      </p:sp>
      <p:pic>
        <p:nvPicPr>
          <p:cNvPr id="5" name="Content Placeholder 4">
            <a:extLst>
              <a:ext uri="{FF2B5EF4-FFF2-40B4-BE49-F238E27FC236}">
                <a16:creationId xmlns:a16="http://schemas.microsoft.com/office/drawing/2014/main" id="{670AF2A6-277C-46A1-B668-F781A804D92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1600200"/>
            <a:ext cx="7992887" cy="4708525"/>
          </a:xfrm>
        </p:spPr>
      </p:pic>
    </p:spTree>
    <p:extLst>
      <p:ext uri="{BB962C8B-B14F-4D97-AF65-F5344CB8AC3E}">
        <p14:creationId xmlns:p14="http://schemas.microsoft.com/office/powerpoint/2010/main" val="2707497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656" y="188639"/>
            <a:ext cx="6552728" cy="584775"/>
          </a:xfrm>
          <a:prstGeom prst="rect">
            <a:avLst/>
          </a:prstGeom>
          <a:noFill/>
        </p:spPr>
        <p:txBody>
          <a:bodyPr wrap="square" rtlCol="0">
            <a:spAutoFit/>
          </a:bodyPr>
          <a:lstStyle/>
          <a:p>
            <a:pPr algn="ctr"/>
            <a:r>
              <a:rPr lang="en-GB" sz="3200" u="sng" dirty="0">
                <a:latin typeface="Comic Sans MS" panose="030F0702030302020204" pitchFamily="66" charset="0"/>
              </a:rPr>
              <a:t>Homework  </a:t>
            </a:r>
          </a:p>
        </p:txBody>
      </p:sp>
      <p:sp>
        <p:nvSpPr>
          <p:cNvPr id="3" name="TextBox 2"/>
          <p:cNvSpPr txBox="1"/>
          <p:nvPr/>
        </p:nvSpPr>
        <p:spPr>
          <a:xfrm>
            <a:off x="123488" y="1196752"/>
            <a:ext cx="8928992" cy="5940088"/>
          </a:xfrm>
          <a:prstGeom prst="rect">
            <a:avLst/>
          </a:prstGeom>
          <a:noFill/>
        </p:spPr>
        <p:txBody>
          <a:bodyPr wrap="square" rtlCol="0">
            <a:spAutoFit/>
          </a:bodyPr>
          <a:lstStyle/>
          <a:p>
            <a:pPr marL="457200" indent="-457200">
              <a:buFont typeface="Arial" panose="020B0604020202020204" pitchFamily="34" charset="0"/>
              <a:buChar char="•"/>
            </a:pPr>
            <a:r>
              <a:rPr lang="en-GB" sz="2000" dirty="0">
                <a:latin typeface="Comic Sans MS" panose="030F0702030302020204" pitchFamily="66" charset="0"/>
              </a:rPr>
              <a:t>The children will receive maths homework every Friday and should return it to school completed by the following Friday. The maths homework will reflect what they have learnt that week.</a:t>
            </a:r>
          </a:p>
          <a:p>
            <a:endParaRPr lang="en-GB" sz="2000" dirty="0">
              <a:latin typeface="Comic Sans MS" panose="030F0702030302020204" pitchFamily="66" charset="0"/>
            </a:endParaRPr>
          </a:p>
          <a:p>
            <a:pPr marL="457200" indent="-457200">
              <a:buFont typeface="Arial" panose="020B0604020202020204" pitchFamily="34" charset="0"/>
              <a:buChar char="•"/>
            </a:pPr>
            <a:r>
              <a:rPr lang="en-GB" sz="2000" dirty="0">
                <a:latin typeface="Comic Sans MS" panose="030F0702030302020204" pitchFamily="66" charset="0"/>
              </a:rPr>
              <a:t>If homework is not completed 3 consecutive times, parents will be contacted to check if there is anything we can do in school to support.</a:t>
            </a:r>
          </a:p>
          <a:p>
            <a:pPr marL="457200" indent="-457200">
              <a:buFont typeface="Arial" panose="020B0604020202020204" pitchFamily="34" charset="0"/>
              <a:buChar char="•"/>
            </a:pPr>
            <a:endParaRPr lang="en-GB" sz="2000" dirty="0">
              <a:latin typeface="Comic Sans MS" panose="030F0702030302020204" pitchFamily="66" charset="0"/>
            </a:endParaRPr>
          </a:p>
          <a:p>
            <a:pPr marL="457200" indent="-457200">
              <a:buFont typeface="Arial" panose="020B0604020202020204" pitchFamily="34" charset="0"/>
              <a:buChar char="•"/>
            </a:pPr>
            <a:r>
              <a:rPr lang="en-GB" sz="2000" dirty="0">
                <a:latin typeface="Comic Sans MS" panose="030F0702030302020204" pitchFamily="66" charset="0"/>
              </a:rPr>
              <a:t>Spelling Shed and TTRS logins went home on Friday and children are expected to access these weekly. If they do not have access to devices then I can find time in the school day to allow them to complete their assignments.</a:t>
            </a:r>
          </a:p>
          <a:p>
            <a:pPr marL="457200" indent="-457200">
              <a:buFont typeface="Arial" panose="020B0604020202020204" pitchFamily="34" charset="0"/>
              <a:buChar char="•"/>
            </a:pPr>
            <a:endParaRPr lang="en-GB" sz="2000" dirty="0">
              <a:latin typeface="Comic Sans MS" panose="030F0702030302020204" pitchFamily="66" charset="0"/>
            </a:endParaRPr>
          </a:p>
          <a:p>
            <a:pPr marL="457200" indent="-457200">
              <a:buFont typeface="Arial" panose="020B0604020202020204" pitchFamily="34" charset="0"/>
              <a:buChar char="•"/>
            </a:pPr>
            <a:r>
              <a:rPr lang="en-GB" sz="2000" dirty="0">
                <a:latin typeface="Comic Sans MS" panose="030F0702030302020204" pitchFamily="66" charset="0"/>
              </a:rPr>
              <a:t>I will also send home each half term ideas for further homework/activities that may compliment other areas of the curriculum. These are only suggestions and are not monitored. </a:t>
            </a:r>
          </a:p>
          <a:p>
            <a:pPr marL="457200" indent="-457200">
              <a:buFont typeface="Arial" panose="020B0604020202020204" pitchFamily="34" charset="0"/>
              <a:buChar char="•"/>
            </a:pPr>
            <a:endParaRPr lang="en-GB" sz="2000" dirty="0">
              <a:latin typeface="Comic Sans MS" panose="030F0702030302020204" pitchFamily="66" charset="0"/>
            </a:endParaRPr>
          </a:p>
          <a:p>
            <a:pPr marL="457200" indent="-457200">
              <a:buFont typeface="Arial" panose="020B0604020202020204" pitchFamily="34" charset="0"/>
              <a:buChar char="•"/>
            </a:pPr>
            <a:endParaRPr lang="en-GB" sz="2000" dirty="0">
              <a:latin typeface="Comic Sans MS" panose="030F0702030302020204" pitchFamily="66" charset="0"/>
            </a:endParaRPr>
          </a:p>
          <a:p>
            <a:pPr marL="457200" indent="-457200">
              <a:buFont typeface="Arial" panose="020B0604020202020204" pitchFamily="34" charset="0"/>
              <a:buChar char="•"/>
            </a:pPr>
            <a:endParaRPr lang="en-GB" sz="2000" dirty="0">
              <a:latin typeface="Comic Sans MS" panose="030F0702030302020204" pitchFamily="66" charset="0"/>
            </a:endParaRPr>
          </a:p>
        </p:txBody>
      </p:sp>
    </p:spTree>
    <p:extLst>
      <p:ext uri="{BB962C8B-B14F-4D97-AF65-F5344CB8AC3E}">
        <p14:creationId xmlns:p14="http://schemas.microsoft.com/office/powerpoint/2010/main" val="3150110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37279" y="476672"/>
            <a:ext cx="2088232" cy="584775"/>
          </a:xfrm>
          <a:prstGeom prst="rect">
            <a:avLst/>
          </a:prstGeom>
          <a:noFill/>
        </p:spPr>
        <p:txBody>
          <a:bodyPr wrap="square" rtlCol="0">
            <a:spAutoFit/>
          </a:bodyPr>
          <a:lstStyle/>
          <a:p>
            <a:r>
              <a:rPr lang="en-GB" sz="3200" u="sng" dirty="0">
                <a:latin typeface="Comic Sans MS" panose="030F0702030302020204" pitchFamily="66" charset="0"/>
              </a:rPr>
              <a:t>Spellings</a:t>
            </a:r>
          </a:p>
        </p:txBody>
      </p:sp>
      <p:sp>
        <p:nvSpPr>
          <p:cNvPr id="3" name="TextBox 2"/>
          <p:cNvSpPr txBox="1"/>
          <p:nvPr/>
        </p:nvSpPr>
        <p:spPr>
          <a:xfrm>
            <a:off x="539552" y="1268760"/>
            <a:ext cx="8064896" cy="6186309"/>
          </a:xfrm>
          <a:prstGeom prst="rect">
            <a:avLst/>
          </a:prstGeom>
          <a:noFill/>
        </p:spPr>
        <p:txBody>
          <a:bodyPr wrap="square" rtlCol="0">
            <a:spAutoFit/>
          </a:bodyPr>
          <a:lstStyle/>
          <a:p>
            <a:r>
              <a:rPr lang="en-GB" sz="2000" dirty="0">
                <a:latin typeface="Comic Sans MS" panose="030F0702030302020204" pitchFamily="66" charset="0"/>
              </a:rPr>
              <a:t>Weekly spellings will coincide with our whole school spelling approach. Children will have two discreet spelling sessions each week to enable them to learn the spelling rules. Spelling trackers are sent home every half term and are also available on the website.</a:t>
            </a:r>
          </a:p>
          <a:p>
            <a:endParaRPr lang="en-GB" sz="2000" dirty="0">
              <a:latin typeface="Comic Sans MS" panose="030F0702030302020204" pitchFamily="66" charset="0"/>
            </a:endParaRPr>
          </a:p>
          <a:p>
            <a:r>
              <a:rPr lang="en-GB" sz="2000" dirty="0">
                <a:latin typeface="Comic Sans MS" panose="030F0702030302020204" pitchFamily="66" charset="0"/>
              </a:rPr>
              <a:t>Children will normally be learning their year group spellings but if they require additional catch up or year group spellings these will be set on their Spelling Shed devices. Your child may have two assignments to help them however they will only be tested on the main group of spellings. These will be indicated on the tracker that is sent home.</a:t>
            </a:r>
          </a:p>
          <a:p>
            <a:endParaRPr lang="en-GB" sz="2000" dirty="0">
              <a:latin typeface="Comic Sans MS" panose="030F0702030302020204" pitchFamily="66" charset="0"/>
            </a:endParaRPr>
          </a:p>
          <a:p>
            <a:r>
              <a:rPr lang="en-GB" sz="2000" dirty="0">
                <a:latin typeface="Comic Sans MS" panose="030F0702030302020204" pitchFamily="66" charset="0"/>
              </a:rPr>
              <a:t>All children will be assigned their new Spelling Shed login and spelling homework will be assigned as part of their home learning.</a:t>
            </a:r>
          </a:p>
          <a:p>
            <a:endParaRPr lang="en-GB" sz="2000" dirty="0">
              <a:latin typeface="Comic Sans MS" panose="030F0702030302020204" pitchFamily="66" charset="0"/>
            </a:endParaRPr>
          </a:p>
          <a:p>
            <a:r>
              <a:rPr lang="en-GB" sz="2000" dirty="0">
                <a:latin typeface="Comic Sans MS" panose="030F0702030302020204" pitchFamily="66" charset="0"/>
              </a:rPr>
              <a:t>Spellings refresh every Friday after they have had their test. </a:t>
            </a:r>
            <a:endParaRPr lang="en-GB" sz="2800" dirty="0">
              <a:latin typeface="Comic Sans MS" panose="030F0702030302020204" pitchFamily="66" charset="0"/>
            </a:endParaRPr>
          </a:p>
          <a:p>
            <a:pPr marL="457200" indent="-457200">
              <a:buFont typeface="Arial" panose="020B0604020202020204" pitchFamily="34" charset="0"/>
              <a:buChar char="•"/>
            </a:pPr>
            <a:endParaRPr lang="en-GB" sz="2800" dirty="0">
              <a:latin typeface="Comic Sans MS" panose="030F0702030302020204" pitchFamily="66" charset="0"/>
            </a:endParaRPr>
          </a:p>
          <a:p>
            <a:pPr marL="457200" indent="-457200">
              <a:buFont typeface="Arial" panose="020B0604020202020204" pitchFamily="34" charset="0"/>
              <a:buChar char="•"/>
            </a:pPr>
            <a:endParaRPr lang="en-GB" sz="2800" dirty="0">
              <a:latin typeface="Comic Sans MS" panose="030F0702030302020204" pitchFamily="66" charset="0"/>
            </a:endParaRPr>
          </a:p>
        </p:txBody>
      </p:sp>
    </p:spTree>
    <p:extLst>
      <p:ext uri="{BB962C8B-B14F-4D97-AF65-F5344CB8AC3E}">
        <p14:creationId xmlns:p14="http://schemas.microsoft.com/office/powerpoint/2010/main" val="311045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1800" y="620688"/>
            <a:ext cx="4032448" cy="584775"/>
          </a:xfrm>
          <a:prstGeom prst="rect">
            <a:avLst/>
          </a:prstGeom>
          <a:noFill/>
        </p:spPr>
        <p:txBody>
          <a:bodyPr wrap="square" rtlCol="0">
            <a:spAutoFit/>
          </a:bodyPr>
          <a:lstStyle/>
          <a:p>
            <a:r>
              <a:rPr lang="en-GB" sz="3200" u="sng" dirty="0">
                <a:latin typeface="Comic Sans MS" panose="030F0702030302020204" pitchFamily="66" charset="0"/>
              </a:rPr>
              <a:t>Other Information</a:t>
            </a:r>
          </a:p>
        </p:txBody>
      </p:sp>
      <p:sp>
        <p:nvSpPr>
          <p:cNvPr id="3" name="TextBox 2"/>
          <p:cNvSpPr txBox="1"/>
          <p:nvPr/>
        </p:nvSpPr>
        <p:spPr>
          <a:xfrm>
            <a:off x="22880" y="1700808"/>
            <a:ext cx="8991804" cy="4154984"/>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Comic Sans MS" panose="030F0702030302020204" pitchFamily="66" charset="0"/>
              </a:rPr>
              <a:t>We will be having a parent consultation in October to report on how children have settled back and to discuss future steps and any concerns. You will receive a full termly report in December indicating your child’s progress throughout year 5 so far. </a:t>
            </a:r>
          </a:p>
          <a:p>
            <a:pPr marL="342900" indent="-342900">
              <a:buFont typeface="Arial" panose="020B0604020202020204" pitchFamily="34" charset="0"/>
              <a:buChar char="•"/>
            </a:pPr>
            <a:r>
              <a:rPr lang="en-GB" sz="2400" dirty="0">
                <a:latin typeface="Comic Sans MS" panose="030F0702030302020204" pitchFamily="66" charset="0"/>
              </a:rPr>
              <a:t>Children don’t receive free fruit in KS2, however it is fine for children to bring a piece of fruit from home to eat at playtime or a snack bar.</a:t>
            </a:r>
          </a:p>
          <a:p>
            <a:pPr marL="342900" indent="-342900">
              <a:buFont typeface="Arial" panose="020B0604020202020204" pitchFamily="34" charset="0"/>
              <a:buChar char="•"/>
            </a:pPr>
            <a:r>
              <a:rPr lang="en-GB" sz="2400" dirty="0">
                <a:latin typeface="Comic Sans MS" panose="030F0702030302020204" pitchFamily="66" charset="0"/>
              </a:rPr>
              <a:t>If children are walking to the car park or there is a change to pick ups, please could you let me know in person either by email or phoning the office.</a:t>
            </a:r>
          </a:p>
        </p:txBody>
      </p:sp>
    </p:spTree>
    <p:extLst>
      <p:ext uri="{BB962C8B-B14F-4D97-AF65-F5344CB8AC3E}">
        <p14:creationId xmlns:p14="http://schemas.microsoft.com/office/powerpoint/2010/main" val="4072326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1600" y="1394662"/>
            <a:ext cx="7272808" cy="5847755"/>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Comic Sans MS" panose="030F0702030302020204" pitchFamily="66" charset="0"/>
              </a:rPr>
              <a:t>If you have any concerns with regards to school then please feel free to speak to any of the class teachers or a senior member of staff. </a:t>
            </a:r>
          </a:p>
          <a:p>
            <a:pPr marL="342900" indent="-342900">
              <a:buFont typeface="Arial" panose="020B0604020202020204" pitchFamily="34" charset="0"/>
              <a:buChar char="•"/>
            </a:pPr>
            <a:endParaRPr lang="en-GB" sz="2400" dirty="0">
              <a:latin typeface="Comic Sans MS" panose="030F0702030302020204" pitchFamily="66" charset="0"/>
            </a:endParaRPr>
          </a:p>
          <a:p>
            <a:pPr marL="342900" indent="-342900">
              <a:buFont typeface="Arial" panose="020B0604020202020204" pitchFamily="34" charset="0"/>
              <a:buChar char="•"/>
            </a:pPr>
            <a:r>
              <a:rPr lang="en-GB" sz="2400" dirty="0">
                <a:latin typeface="Comic Sans MS" panose="030F0702030302020204" pitchFamily="66" charset="0"/>
              </a:rPr>
              <a:t>Please refrain from contacting other members of staff, for example the dinner-time supervisors.</a:t>
            </a:r>
          </a:p>
          <a:p>
            <a:pPr algn="ctr"/>
            <a:endParaRPr lang="en-GB" sz="2400" dirty="0">
              <a:latin typeface="Comic Sans MS" panose="030F0702030302020204" pitchFamily="66" charset="0"/>
            </a:endParaRPr>
          </a:p>
          <a:p>
            <a:pPr algn="ctr"/>
            <a:r>
              <a:rPr lang="en-GB" sz="3200" u="sng" dirty="0">
                <a:latin typeface="Comic Sans MS" panose="030F0702030302020204" pitchFamily="66" charset="0"/>
              </a:rPr>
              <a:t>Social Media</a:t>
            </a:r>
          </a:p>
          <a:p>
            <a:pPr marL="342900" indent="-342900">
              <a:buFont typeface="Arial" panose="020B0604020202020204" pitchFamily="34" charset="0"/>
              <a:buChar char="•"/>
            </a:pPr>
            <a:endParaRPr lang="en-GB" sz="2400" dirty="0">
              <a:latin typeface="Comic Sans MS" panose="030F0702030302020204" pitchFamily="66" charset="0"/>
            </a:endParaRPr>
          </a:p>
          <a:p>
            <a:pPr marL="342900" indent="-342900">
              <a:buFont typeface="Arial" panose="020B0604020202020204" pitchFamily="34" charset="0"/>
              <a:buChar char="•"/>
            </a:pPr>
            <a:r>
              <a:rPr lang="en-GB" sz="2400" dirty="0">
                <a:latin typeface="Comic Sans MS" panose="030F0702030302020204" pitchFamily="66" charset="0"/>
              </a:rPr>
              <a:t>Please avoid messaging members of staff.</a:t>
            </a:r>
          </a:p>
          <a:p>
            <a:pPr marL="342900" indent="-342900">
              <a:buFont typeface="Arial" panose="020B0604020202020204" pitchFamily="34" charset="0"/>
              <a:buChar char="•"/>
            </a:pPr>
            <a:r>
              <a:rPr lang="en-GB" sz="2400" dirty="0">
                <a:latin typeface="Comic Sans MS" panose="030F0702030302020204" pitchFamily="66" charset="0"/>
              </a:rPr>
              <a:t>Posting comments with regards to concerns.</a:t>
            </a:r>
          </a:p>
          <a:p>
            <a:pPr algn="ctr"/>
            <a:endParaRPr lang="en-GB" dirty="0"/>
          </a:p>
          <a:p>
            <a:endParaRPr lang="en-GB" dirty="0"/>
          </a:p>
          <a:p>
            <a:endParaRPr lang="en-GB" dirty="0"/>
          </a:p>
        </p:txBody>
      </p:sp>
      <p:sp>
        <p:nvSpPr>
          <p:cNvPr id="4" name="TextBox 3"/>
          <p:cNvSpPr txBox="1"/>
          <p:nvPr/>
        </p:nvSpPr>
        <p:spPr>
          <a:xfrm>
            <a:off x="3599892" y="596582"/>
            <a:ext cx="2016224" cy="584775"/>
          </a:xfrm>
          <a:prstGeom prst="rect">
            <a:avLst/>
          </a:prstGeom>
          <a:noFill/>
        </p:spPr>
        <p:txBody>
          <a:bodyPr wrap="square" rtlCol="0">
            <a:spAutoFit/>
          </a:bodyPr>
          <a:lstStyle/>
          <a:p>
            <a:r>
              <a:rPr lang="en-GB" sz="3200" u="sng" dirty="0">
                <a:latin typeface="Comic Sans MS" panose="030F0702030302020204" pitchFamily="66" charset="0"/>
              </a:rPr>
              <a:t>Concerns</a:t>
            </a:r>
          </a:p>
        </p:txBody>
      </p:sp>
    </p:spTree>
    <p:extLst>
      <p:ext uri="{BB962C8B-B14F-4D97-AF65-F5344CB8AC3E}">
        <p14:creationId xmlns:p14="http://schemas.microsoft.com/office/powerpoint/2010/main" val="3020579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620688"/>
            <a:ext cx="5760640" cy="784830"/>
          </a:xfrm>
          <a:prstGeom prst="rect">
            <a:avLst/>
          </a:prstGeom>
          <a:noFill/>
        </p:spPr>
        <p:txBody>
          <a:bodyPr wrap="square" rtlCol="0">
            <a:spAutoFit/>
          </a:bodyPr>
          <a:lstStyle/>
          <a:p>
            <a:r>
              <a:rPr lang="en-GB" sz="4500" u="sng" dirty="0">
                <a:latin typeface="Comic Sans MS" panose="030F0702030302020204" pitchFamily="66" charset="0"/>
              </a:rPr>
              <a:t>Newsletter</a:t>
            </a:r>
          </a:p>
        </p:txBody>
      </p:sp>
      <p:sp>
        <p:nvSpPr>
          <p:cNvPr id="3" name="TextBox 2"/>
          <p:cNvSpPr txBox="1"/>
          <p:nvPr/>
        </p:nvSpPr>
        <p:spPr>
          <a:xfrm>
            <a:off x="652890" y="1490295"/>
            <a:ext cx="8136904" cy="4524315"/>
          </a:xfrm>
          <a:prstGeom prst="rect">
            <a:avLst/>
          </a:prstGeom>
          <a:noFill/>
        </p:spPr>
        <p:txBody>
          <a:bodyPr wrap="square" rtlCol="0">
            <a:spAutoFit/>
          </a:bodyPr>
          <a:lstStyle/>
          <a:p>
            <a:r>
              <a:rPr lang="en-GB" sz="2400" dirty="0">
                <a:latin typeface="Comic Sans MS" panose="030F0702030302020204" pitchFamily="66" charset="0"/>
              </a:rPr>
              <a:t>Please ensure that you read the weekly newsletter as this will contain not only important information about school, but class specific details. </a:t>
            </a:r>
          </a:p>
          <a:p>
            <a:r>
              <a:rPr lang="en-GB" sz="2400" dirty="0">
                <a:latin typeface="Comic Sans MS" panose="030F0702030302020204" pitchFamily="66" charset="0"/>
              </a:rPr>
              <a:t>This can be emailed.</a:t>
            </a:r>
          </a:p>
          <a:p>
            <a:endParaRPr lang="en-GB" sz="2400" dirty="0">
              <a:latin typeface="Comic Sans MS" panose="030F0702030302020204" pitchFamily="66" charset="0"/>
            </a:endParaRPr>
          </a:p>
          <a:p>
            <a:r>
              <a:rPr lang="en-GB" sz="2400" dirty="0">
                <a:latin typeface="Comic Sans MS" panose="030F0702030302020204" pitchFamily="66" charset="0"/>
              </a:rPr>
              <a:t>We also have Parent Hub which I will regularly post on.</a:t>
            </a:r>
          </a:p>
          <a:p>
            <a:endParaRPr lang="en-GB" sz="2400" dirty="0">
              <a:latin typeface="Comic Sans MS" panose="030F0702030302020204" pitchFamily="66" charset="0"/>
            </a:endParaRPr>
          </a:p>
          <a:p>
            <a:r>
              <a:rPr lang="en-GB" sz="2400" dirty="0">
                <a:latin typeface="Comic Sans MS" panose="030F0702030302020204" pitchFamily="66" charset="0"/>
              </a:rPr>
              <a:t>I also enjoy posting what the children are getting up to in their learning on our school Facebook page. Make sure you are signed up! Please let me know if your circumstances have changed and you do/not want your child on social media.</a:t>
            </a:r>
          </a:p>
        </p:txBody>
      </p:sp>
    </p:spTree>
    <p:extLst>
      <p:ext uri="{BB962C8B-B14F-4D97-AF65-F5344CB8AC3E}">
        <p14:creationId xmlns:p14="http://schemas.microsoft.com/office/powerpoint/2010/main" val="3375380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1225886"/>
            <a:ext cx="6840760" cy="4524315"/>
          </a:xfrm>
          <a:prstGeom prst="rect">
            <a:avLst/>
          </a:prstGeom>
          <a:noFill/>
        </p:spPr>
        <p:txBody>
          <a:bodyPr wrap="square" rtlCol="0">
            <a:spAutoFit/>
          </a:bodyPr>
          <a:lstStyle/>
          <a:p>
            <a:r>
              <a:rPr lang="en-GB" sz="3200" dirty="0">
                <a:latin typeface="Comic Sans MS" panose="030F0702030302020204" pitchFamily="66" charset="0"/>
              </a:rPr>
              <a:t>Finally, if you have any questions or concerns about anything mentioned here or anything else, please don’t hesitate to call in and see me.</a:t>
            </a:r>
          </a:p>
          <a:p>
            <a:endParaRPr lang="en-GB" sz="3200" dirty="0">
              <a:latin typeface="Comic Sans MS" panose="030F0702030302020204" pitchFamily="66" charset="0"/>
            </a:endParaRPr>
          </a:p>
          <a:p>
            <a:r>
              <a:rPr lang="en-GB" sz="3200" dirty="0">
                <a:latin typeface="Comic Sans MS" panose="030F0702030302020204" pitchFamily="66" charset="0"/>
              </a:rPr>
              <a:t>Mrs L Douglas</a:t>
            </a:r>
          </a:p>
          <a:p>
            <a:r>
              <a:rPr lang="en-GB" sz="3200" dirty="0">
                <a:latin typeface="Comic Sans MS" panose="030F0702030302020204" pitchFamily="66" charset="0"/>
              </a:rPr>
              <a:t>ldouglas@netherton.wakefield.sch.uk</a:t>
            </a:r>
            <a:endParaRPr lang="en-GB" sz="2400" dirty="0">
              <a:latin typeface="Comic Sans MS" panose="030F0702030302020204" pitchFamily="66" charset="0"/>
            </a:endParaRPr>
          </a:p>
        </p:txBody>
      </p:sp>
    </p:spTree>
    <p:extLst>
      <p:ext uri="{BB962C8B-B14F-4D97-AF65-F5344CB8AC3E}">
        <p14:creationId xmlns:p14="http://schemas.microsoft.com/office/powerpoint/2010/main" val="44782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AE9077-FBAC-485E-8AD4-5E354711D1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4"/>
            <a:ext cx="9180512" cy="6885384"/>
          </a:xfrm>
          <a:prstGeom prst="rect">
            <a:avLst/>
          </a:prstGeom>
        </p:spPr>
      </p:pic>
    </p:spTree>
    <p:extLst>
      <p:ext uri="{BB962C8B-B14F-4D97-AF65-F5344CB8AC3E}">
        <p14:creationId xmlns:p14="http://schemas.microsoft.com/office/powerpoint/2010/main" val="2099602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Staffing structure in Year 4/5</a:t>
            </a:r>
            <a:br>
              <a:rPr lang="en-GB" dirty="0"/>
            </a:br>
            <a:endParaRPr lang="en-GB" dirty="0"/>
          </a:p>
        </p:txBody>
      </p:sp>
      <p:sp>
        <p:nvSpPr>
          <p:cNvPr id="3" name="Content Placeholder 2"/>
          <p:cNvSpPr>
            <a:spLocks noGrp="1"/>
          </p:cNvSpPr>
          <p:nvPr>
            <p:ph idx="1"/>
          </p:nvPr>
        </p:nvSpPr>
        <p:spPr/>
        <p:txBody>
          <a:bodyPr>
            <a:normAutofit fontScale="92500" lnSpcReduction="10000"/>
          </a:bodyPr>
          <a:lstStyle/>
          <a:p>
            <a:r>
              <a:rPr lang="en-GB" dirty="0">
                <a:latin typeface="Comic Sans MS" panose="030F0702030302020204" pitchFamily="66" charset="0"/>
              </a:rPr>
              <a:t>Mrs L Douglas – class teacher</a:t>
            </a:r>
          </a:p>
          <a:p>
            <a:r>
              <a:rPr lang="en-GB" dirty="0">
                <a:latin typeface="Comic Sans MS" panose="030F0702030302020204" pitchFamily="66" charset="0"/>
              </a:rPr>
              <a:t>Mrs Petts– KS2 Teaching Assistant</a:t>
            </a:r>
          </a:p>
          <a:p>
            <a:r>
              <a:rPr lang="en-GB" dirty="0">
                <a:latin typeface="Comic Sans MS" panose="030F0702030302020204" pitchFamily="66" charset="0"/>
              </a:rPr>
              <a:t>Mrs Mason – KS2 Senior Teaching Assistant</a:t>
            </a:r>
          </a:p>
          <a:p>
            <a:pPr marL="137160" indent="0">
              <a:buNone/>
            </a:pPr>
            <a:r>
              <a:rPr lang="en-GB" sz="2000" dirty="0">
                <a:latin typeface="Comic Sans MS" panose="030F0702030302020204" pitchFamily="66" charset="0"/>
              </a:rPr>
              <a:t>About myself.</a:t>
            </a:r>
          </a:p>
          <a:p>
            <a:r>
              <a:rPr lang="en-GB" sz="2000" dirty="0">
                <a:latin typeface="Comic Sans MS" panose="030F0702030302020204" pitchFamily="66" charset="0"/>
              </a:rPr>
              <a:t>I have been a teacher for 14 years and worked in almost all year groups and started in the Early Years.</a:t>
            </a:r>
          </a:p>
          <a:p>
            <a:r>
              <a:rPr lang="en-GB" sz="2000" dirty="0">
                <a:latin typeface="Comic Sans MS" panose="030F0702030302020204" pitchFamily="66" charset="0"/>
              </a:rPr>
              <a:t>I am the lead on English and Assessment for all pupils at Netherton. </a:t>
            </a:r>
          </a:p>
          <a:p>
            <a:r>
              <a:rPr lang="en-GB" sz="2000" dirty="0">
                <a:latin typeface="Comic Sans MS" panose="030F0702030302020204" pitchFamily="66" charset="0"/>
              </a:rPr>
              <a:t>I am a designated safeguarding leader for our school and I form part of the senior management.</a:t>
            </a:r>
          </a:p>
          <a:p>
            <a:r>
              <a:rPr lang="en-GB" sz="2000" dirty="0">
                <a:latin typeface="Comic Sans MS" panose="030F0702030302020204" pitchFamily="66" charset="0"/>
              </a:rPr>
              <a:t>I have two children so I can empathise with missing pe kits days, letters and non-uniform days!</a:t>
            </a:r>
          </a:p>
          <a:p>
            <a:r>
              <a:rPr lang="en-GB" sz="2000" dirty="0">
                <a:latin typeface="Comic Sans MS" panose="030F0702030302020204" pitchFamily="66" charset="0"/>
              </a:rPr>
              <a:t>My vision is for all children to feel safe, happy and to have fun whilst learning.</a:t>
            </a:r>
          </a:p>
          <a:p>
            <a:endParaRPr lang="en-GB" sz="2000"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p:txBody>
      </p:sp>
    </p:spTree>
    <p:extLst>
      <p:ext uri="{BB962C8B-B14F-4D97-AF65-F5344CB8AC3E}">
        <p14:creationId xmlns:p14="http://schemas.microsoft.com/office/powerpoint/2010/main" val="371859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404664"/>
            <a:ext cx="4887896" cy="584775"/>
          </a:xfrm>
          <a:prstGeom prst="rect">
            <a:avLst/>
          </a:prstGeom>
          <a:noFill/>
        </p:spPr>
        <p:txBody>
          <a:bodyPr wrap="square" rtlCol="0">
            <a:spAutoFit/>
          </a:bodyPr>
          <a:lstStyle/>
          <a:p>
            <a:pPr algn="ctr"/>
            <a:r>
              <a:rPr lang="en-GB" sz="3200" u="sng" dirty="0">
                <a:latin typeface="Comic Sans MS" panose="030F0702030302020204" pitchFamily="66" charset="0"/>
              </a:rPr>
              <a:t>Year 5 Topics</a:t>
            </a:r>
          </a:p>
        </p:txBody>
      </p:sp>
      <p:sp>
        <p:nvSpPr>
          <p:cNvPr id="3" name="TextBox 2"/>
          <p:cNvSpPr txBox="1"/>
          <p:nvPr/>
        </p:nvSpPr>
        <p:spPr>
          <a:xfrm>
            <a:off x="152196" y="1138140"/>
            <a:ext cx="8812292" cy="5755422"/>
          </a:xfrm>
          <a:prstGeom prst="rect">
            <a:avLst/>
          </a:prstGeom>
          <a:noFill/>
        </p:spPr>
        <p:txBody>
          <a:bodyPr wrap="square" rtlCol="0">
            <a:spAutoFit/>
          </a:bodyPr>
          <a:lstStyle/>
          <a:p>
            <a:r>
              <a:rPr lang="en-GB" sz="2000" dirty="0">
                <a:latin typeface="Comic Sans MS" panose="030F0702030302020204" pitchFamily="66" charset="0"/>
              </a:rPr>
              <a:t>This year we have some exciting topics which I think the children will really enjoy! Our topics in the order which we will study them are:</a:t>
            </a:r>
          </a:p>
          <a:p>
            <a:endParaRPr lang="en-GB" sz="2000" dirty="0">
              <a:latin typeface="Comic Sans MS" panose="030F0702030302020204" pitchFamily="66" charset="0"/>
            </a:endParaRPr>
          </a:p>
          <a:p>
            <a:pPr marL="342900" indent="-342900">
              <a:buFont typeface="Arial" panose="020B0604020202020204" pitchFamily="34" charset="0"/>
              <a:buChar char="•"/>
            </a:pPr>
            <a:r>
              <a:rPr lang="en-GB" sz="2000" dirty="0">
                <a:latin typeface="Comic Sans MS" panose="030F0702030302020204" pitchFamily="66" charset="0"/>
              </a:rPr>
              <a:t>WW2. We will be holding a parent involvement day on the 10</a:t>
            </a:r>
            <a:r>
              <a:rPr lang="en-GB" sz="2000" baseline="30000" dirty="0">
                <a:latin typeface="Comic Sans MS" panose="030F0702030302020204" pitchFamily="66" charset="0"/>
              </a:rPr>
              <a:t>th</a:t>
            </a:r>
            <a:r>
              <a:rPr lang="en-GB" sz="2000" dirty="0">
                <a:latin typeface="Comic Sans MS" panose="030F0702030302020204" pitchFamily="66" charset="0"/>
              </a:rPr>
              <a:t> October and the theme will be around WW2. Lots of cooking and construction on the day!</a:t>
            </a:r>
          </a:p>
          <a:p>
            <a:endParaRPr lang="en-GB" sz="2000" dirty="0">
              <a:latin typeface="Comic Sans MS" panose="030F0702030302020204" pitchFamily="66" charset="0"/>
            </a:endParaRPr>
          </a:p>
          <a:p>
            <a:pPr marL="342900" indent="-342900">
              <a:buFont typeface="Arial" panose="020B0604020202020204" pitchFamily="34" charset="0"/>
              <a:buChar char="•"/>
            </a:pPr>
            <a:r>
              <a:rPr lang="en-GB" sz="2000" dirty="0">
                <a:latin typeface="Comic Sans MS" panose="030F0702030302020204" pitchFamily="66" charset="0"/>
              </a:rPr>
              <a:t>Frozen Kingdom! Looking at the polar regions and the wildlife and habitats of both continents. We also research the adventures of Ernest Shackleton and explore this further in our English lessons. I have booked a trip to The Deep on the 10</a:t>
            </a:r>
            <a:r>
              <a:rPr lang="en-GB" sz="2000" baseline="30000" dirty="0">
                <a:latin typeface="Comic Sans MS" panose="030F0702030302020204" pitchFamily="66" charset="0"/>
              </a:rPr>
              <a:t>th</a:t>
            </a:r>
            <a:r>
              <a:rPr lang="en-GB" sz="2000" dirty="0">
                <a:latin typeface="Comic Sans MS" panose="030F0702030302020204" pitchFamily="66" charset="0"/>
              </a:rPr>
              <a:t> November and a workshop to explore the life of penguins.</a:t>
            </a:r>
          </a:p>
          <a:p>
            <a:pPr marL="342900" indent="-342900">
              <a:buFont typeface="Arial" panose="020B0604020202020204" pitchFamily="34" charset="0"/>
              <a:buChar char="•"/>
            </a:pPr>
            <a:endParaRPr lang="en-GB" sz="2000" dirty="0">
              <a:latin typeface="Comic Sans MS" panose="030F0702030302020204" pitchFamily="66" charset="0"/>
            </a:endParaRPr>
          </a:p>
          <a:p>
            <a:pPr marL="342900" indent="-342900">
              <a:buFont typeface="Arial" panose="020B0604020202020204" pitchFamily="34" charset="0"/>
              <a:buChar char="•"/>
            </a:pPr>
            <a:r>
              <a:rPr lang="en-GB" sz="2000" dirty="0">
                <a:latin typeface="Comic Sans MS" panose="030F0702030302020204" pitchFamily="66" charset="0"/>
              </a:rPr>
              <a:t>Ancient Greeks. This is after Christmas and I am are hoping to book a visitor in for the day to compliment the learning surrounding artefacts. </a:t>
            </a:r>
          </a:p>
          <a:p>
            <a:endParaRPr lang="en-GB" sz="2400" dirty="0">
              <a:latin typeface="Comic Sans MS" panose="030F0702030302020204" pitchFamily="66" charset="0"/>
            </a:endParaRPr>
          </a:p>
          <a:p>
            <a:pPr marL="342900" indent="-342900">
              <a:buFont typeface="Arial" panose="020B0604020202020204" pitchFamily="34" charset="0"/>
              <a:buChar char="•"/>
            </a:pPr>
            <a:endParaRPr lang="en-GB" sz="2400" dirty="0">
              <a:latin typeface="Comic Sans MS" panose="030F0702030302020204" pitchFamily="66" charset="0"/>
            </a:endParaRPr>
          </a:p>
        </p:txBody>
      </p:sp>
    </p:spTree>
    <p:extLst>
      <p:ext uri="{BB962C8B-B14F-4D97-AF65-F5344CB8AC3E}">
        <p14:creationId xmlns:p14="http://schemas.microsoft.com/office/powerpoint/2010/main" val="3020502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68F24-4249-4C1E-9B95-84E3EFB8C4FD}"/>
              </a:ext>
            </a:extLst>
          </p:cNvPr>
          <p:cNvSpPr>
            <a:spLocks noGrp="1"/>
          </p:cNvSpPr>
          <p:nvPr>
            <p:ph type="title"/>
          </p:nvPr>
        </p:nvSpPr>
        <p:spPr/>
        <p:txBody>
          <a:bodyPr/>
          <a:lstStyle/>
          <a:p>
            <a:r>
              <a:rPr lang="en-GB" dirty="0" err="1"/>
              <a:t>Cont</a:t>
            </a:r>
            <a:r>
              <a:rPr lang="en-GB" dirty="0"/>
              <a:t>…</a:t>
            </a:r>
          </a:p>
        </p:txBody>
      </p:sp>
      <p:sp>
        <p:nvSpPr>
          <p:cNvPr id="3" name="Content Placeholder 2">
            <a:extLst>
              <a:ext uri="{FF2B5EF4-FFF2-40B4-BE49-F238E27FC236}">
                <a16:creationId xmlns:a16="http://schemas.microsoft.com/office/drawing/2014/main" id="{A5F133F1-0C70-4E06-A406-87DE96EB9810}"/>
              </a:ext>
            </a:extLst>
          </p:cNvPr>
          <p:cNvSpPr>
            <a:spLocks noGrp="1"/>
          </p:cNvSpPr>
          <p:nvPr>
            <p:ph idx="1"/>
          </p:nvPr>
        </p:nvSpPr>
        <p:spPr/>
        <p:txBody>
          <a:bodyPr/>
          <a:lstStyle/>
          <a:p>
            <a:r>
              <a:rPr lang="en-GB" sz="2400" dirty="0">
                <a:latin typeface="Comic Sans MS" panose="030F0702030302020204" pitchFamily="66" charset="0"/>
              </a:rPr>
              <a:t>Rolling Rivers and The Water Cycle follows on and we will be going on a trip to the Yorkshire Water plant at Sheffield on the 30/4/26.  This also supplements are next topic on renewable resources.</a:t>
            </a:r>
          </a:p>
          <a:p>
            <a:r>
              <a:rPr lang="en-GB" sz="2400" dirty="0">
                <a:latin typeface="Comic Sans MS" panose="030F0702030302020204" pitchFamily="66" charset="0"/>
              </a:rPr>
              <a:t>Renewable resources. This looks into how we can be more energy efficient and how we can improve our carbon footprints. It looks at the distribution of natural energies.</a:t>
            </a:r>
          </a:p>
          <a:p>
            <a:r>
              <a:rPr lang="en-GB" sz="2400" dirty="0">
                <a:latin typeface="Comic Sans MS" panose="030F0702030302020204" pitchFamily="66" charset="0"/>
              </a:rPr>
              <a:t>Going Local is our final topic with a good combination of history and geography knowledge. We will be planning a walk to our local school </a:t>
            </a:r>
            <a:r>
              <a:rPr lang="en-GB" sz="2400" dirty="0" err="1">
                <a:latin typeface="Comic Sans MS" panose="030F0702030302020204" pitchFamily="66" charset="0"/>
              </a:rPr>
              <a:t>Middlestown</a:t>
            </a:r>
            <a:r>
              <a:rPr lang="en-GB" sz="2400" dirty="0">
                <a:latin typeface="Comic Sans MS" panose="030F0702030302020204" pitchFamily="66" charset="0"/>
              </a:rPr>
              <a:t> with a planned lunch stop at the Grumpy Fryer! </a:t>
            </a:r>
          </a:p>
          <a:p>
            <a:endParaRPr lang="en-GB" sz="2400" dirty="0">
              <a:latin typeface="Comic Sans MS" panose="030F0702030302020204" pitchFamily="66" charset="0"/>
            </a:endParaRPr>
          </a:p>
          <a:p>
            <a:endParaRPr lang="en-GB" dirty="0"/>
          </a:p>
        </p:txBody>
      </p:sp>
    </p:spTree>
    <p:extLst>
      <p:ext uri="{BB962C8B-B14F-4D97-AF65-F5344CB8AC3E}">
        <p14:creationId xmlns:p14="http://schemas.microsoft.com/office/powerpoint/2010/main" val="1967805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265CF1-BD05-41F7-907D-EE3783097BF0}"/>
              </a:ext>
            </a:extLst>
          </p:cNvPr>
          <p:cNvSpPr>
            <a:spLocks noGrp="1"/>
          </p:cNvSpPr>
          <p:nvPr>
            <p:ph type="title"/>
          </p:nvPr>
        </p:nvSpPr>
        <p:spPr/>
        <p:txBody>
          <a:bodyPr/>
          <a:lstStyle/>
          <a:p>
            <a:r>
              <a:rPr lang="en-GB" dirty="0"/>
              <a:t>PE Days</a:t>
            </a:r>
          </a:p>
        </p:txBody>
      </p:sp>
      <p:sp>
        <p:nvSpPr>
          <p:cNvPr id="6" name="Content Placeholder 5">
            <a:extLst>
              <a:ext uri="{FF2B5EF4-FFF2-40B4-BE49-F238E27FC236}">
                <a16:creationId xmlns:a16="http://schemas.microsoft.com/office/drawing/2014/main" id="{8C8C7B4C-6981-447E-8DFA-2FADC179B57A}"/>
              </a:ext>
            </a:extLst>
          </p:cNvPr>
          <p:cNvSpPr>
            <a:spLocks noGrp="1"/>
          </p:cNvSpPr>
          <p:nvPr>
            <p:ph idx="1"/>
          </p:nvPr>
        </p:nvSpPr>
        <p:spPr>
          <a:xfrm>
            <a:off x="457200" y="1196752"/>
            <a:ext cx="8229600" cy="5386610"/>
          </a:xfrm>
        </p:spPr>
        <p:txBody>
          <a:bodyPr/>
          <a:lstStyle/>
          <a:p>
            <a:pPr marL="137160" indent="0">
              <a:buNone/>
            </a:pPr>
            <a:r>
              <a:rPr lang="en-GB" sz="1800" b="1" dirty="0">
                <a:latin typeface="Comic Sans MS" panose="030F0702030302020204" pitchFamily="66" charset="0"/>
              </a:rPr>
              <a:t>Our PE Days are Monday morning and Wednesday afternoon. The children will come home in their kits on Wednesday as it is the last session. </a:t>
            </a:r>
          </a:p>
          <a:p>
            <a:pPr marL="137160" indent="0">
              <a:buNone/>
            </a:pPr>
            <a:r>
              <a:rPr lang="en-GB" sz="1800" b="1" dirty="0">
                <a:latin typeface="Comic Sans MS" panose="030F0702030302020204" pitchFamily="66" charset="0"/>
              </a:rPr>
              <a:t>Indoor PE kit:</a:t>
            </a:r>
          </a:p>
          <a:p>
            <a:pPr marL="457200" indent="-457200">
              <a:buFont typeface="Arial" panose="020B0604020202020204" pitchFamily="34" charset="0"/>
              <a:buChar char="•"/>
            </a:pPr>
            <a:r>
              <a:rPr lang="en-GB" sz="1800" dirty="0">
                <a:latin typeface="Comic Sans MS" panose="030F0702030302020204" pitchFamily="66" charset="0"/>
              </a:rPr>
              <a:t>Shorts</a:t>
            </a:r>
          </a:p>
          <a:p>
            <a:pPr marL="457200" indent="-457200">
              <a:buFont typeface="Arial" panose="020B0604020202020204" pitchFamily="34" charset="0"/>
              <a:buChar char="•"/>
            </a:pPr>
            <a:r>
              <a:rPr lang="en-GB" sz="1800" dirty="0">
                <a:latin typeface="Comic Sans MS" panose="030F0702030302020204" pitchFamily="66" charset="0"/>
              </a:rPr>
              <a:t>T-shirt</a:t>
            </a:r>
          </a:p>
          <a:p>
            <a:pPr marL="457200" indent="-457200">
              <a:buFont typeface="Arial" panose="020B0604020202020204" pitchFamily="34" charset="0"/>
              <a:buChar char="•"/>
            </a:pPr>
            <a:r>
              <a:rPr lang="en-GB" sz="1800" dirty="0">
                <a:latin typeface="Comic Sans MS" panose="030F0702030302020204" pitchFamily="66" charset="0"/>
              </a:rPr>
              <a:t>A spare pair of socks </a:t>
            </a:r>
          </a:p>
          <a:p>
            <a:pPr marL="137160" indent="0">
              <a:buNone/>
            </a:pPr>
            <a:r>
              <a:rPr lang="en-GB" sz="1800" b="1" dirty="0">
                <a:latin typeface="Comic Sans MS" panose="030F0702030302020204" pitchFamily="66" charset="0"/>
              </a:rPr>
              <a:t>Outdoor PE kit:</a:t>
            </a:r>
          </a:p>
          <a:p>
            <a:pPr marL="342900" indent="-342900">
              <a:buFont typeface="Arial" panose="020B0604020202020204" pitchFamily="34" charset="0"/>
              <a:buChar char="•"/>
            </a:pPr>
            <a:r>
              <a:rPr lang="en-GB" sz="1800" dirty="0">
                <a:latin typeface="Comic Sans MS" panose="030F0702030302020204" pitchFamily="66" charset="0"/>
              </a:rPr>
              <a:t>Shorts</a:t>
            </a:r>
          </a:p>
          <a:p>
            <a:pPr marL="342900" indent="-342900">
              <a:buFont typeface="Arial" panose="020B0604020202020204" pitchFamily="34" charset="0"/>
              <a:buChar char="•"/>
            </a:pPr>
            <a:r>
              <a:rPr lang="en-GB" sz="1800" dirty="0">
                <a:latin typeface="Comic Sans MS" panose="030F0702030302020204" pitchFamily="66" charset="0"/>
              </a:rPr>
              <a:t>T-shirt</a:t>
            </a:r>
          </a:p>
          <a:p>
            <a:pPr marL="342900" indent="-342900">
              <a:buFont typeface="Arial" panose="020B0604020202020204" pitchFamily="34" charset="0"/>
              <a:buChar char="•"/>
            </a:pPr>
            <a:r>
              <a:rPr lang="en-GB" sz="1800" dirty="0">
                <a:latin typeface="Comic Sans MS" panose="030F0702030302020204" pitchFamily="66" charset="0"/>
              </a:rPr>
              <a:t>Trainers (suitable for outdoor games)</a:t>
            </a:r>
          </a:p>
          <a:p>
            <a:pPr marL="342900" indent="-342900">
              <a:buFont typeface="Arial" panose="020B0604020202020204" pitchFamily="34" charset="0"/>
              <a:buChar char="•"/>
            </a:pPr>
            <a:r>
              <a:rPr lang="en-GB" sz="1800" dirty="0">
                <a:latin typeface="Comic Sans MS" panose="030F0702030302020204" pitchFamily="66" charset="0"/>
              </a:rPr>
              <a:t>Plain black or navy tracksuit</a:t>
            </a:r>
          </a:p>
          <a:p>
            <a:pPr marL="342900" indent="-342900">
              <a:buFont typeface="Arial" panose="020B0604020202020204" pitchFamily="34" charset="0"/>
              <a:buChar char="•"/>
            </a:pPr>
            <a:endParaRPr lang="en-GB" sz="1800" dirty="0">
              <a:latin typeface="Comic Sans MS" panose="030F0702030302020204" pitchFamily="66" charset="0"/>
            </a:endParaRPr>
          </a:p>
          <a:p>
            <a:pPr marL="342900" indent="-342900">
              <a:buFont typeface="Arial" panose="020B0604020202020204" pitchFamily="34" charset="0"/>
              <a:buChar char="•"/>
            </a:pPr>
            <a:endParaRPr lang="en-GB" sz="1800" dirty="0">
              <a:latin typeface="Comic Sans MS" panose="030F0702030302020204" pitchFamily="66" charset="0"/>
            </a:endParaRPr>
          </a:p>
        </p:txBody>
      </p:sp>
      <p:pic>
        <p:nvPicPr>
          <p:cNvPr id="8" name="Picture 7">
            <a:extLst>
              <a:ext uri="{FF2B5EF4-FFF2-40B4-BE49-F238E27FC236}">
                <a16:creationId xmlns:a16="http://schemas.microsoft.com/office/drawing/2014/main" id="{E0657B76-FAC6-43B6-9EF6-5BEDB7F66B9B}"/>
              </a:ext>
            </a:extLst>
          </p:cNvPr>
          <p:cNvPicPr>
            <a:picLocks noChangeAspect="1"/>
          </p:cNvPicPr>
          <p:nvPr/>
        </p:nvPicPr>
        <p:blipFill>
          <a:blip r:embed="rId2"/>
          <a:stretch>
            <a:fillRect/>
          </a:stretch>
        </p:blipFill>
        <p:spPr>
          <a:xfrm>
            <a:off x="323528" y="5112689"/>
            <a:ext cx="8702983" cy="1440160"/>
          </a:xfrm>
          <a:prstGeom prst="rect">
            <a:avLst/>
          </a:prstGeom>
        </p:spPr>
      </p:pic>
    </p:spTree>
    <p:extLst>
      <p:ext uri="{BB962C8B-B14F-4D97-AF65-F5344CB8AC3E}">
        <p14:creationId xmlns:p14="http://schemas.microsoft.com/office/powerpoint/2010/main" val="2800848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10260" y="404664"/>
            <a:ext cx="3346696" cy="584775"/>
          </a:xfrm>
          <a:prstGeom prst="rect">
            <a:avLst/>
          </a:prstGeom>
          <a:noFill/>
        </p:spPr>
        <p:txBody>
          <a:bodyPr wrap="square" rtlCol="0">
            <a:spAutoFit/>
          </a:bodyPr>
          <a:lstStyle/>
          <a:p>
            <a:r>
              <a:rPr lang="en-GB" sz="3200" u="sng" dirty="0">
                <a:latin typeface="Comic Sans MS" panose="030F0702030302020204" pitchFamily="66" charset="0"/>
              </a:rPr>
              <a:t>School Uniform</a:t>
            </a:r>
          </a:p>
        </p:txBody>
      </p:sp>
      <p:sp>
        <p:nvSpPr>
          <p:cNvPr id="4" name="TextBox 3"/>
          <p:cNvSpPr txBox="1"/>
          <p:nvPr/>
        </p:nvSpPr>
        <p:spPr>
          <a:xfrm>
            <a:off x="55667" y="1484784"/>
            <a:ext cx="8991804" cy="4832092"/>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Comic Sans MS" panose="030F0702030302020204" pitchFamily="66" charset="0"/>
              </a:rPr>
              <a:t>Standard school uniform – See website </a:t>
            </a:r>
          </a:p>
          <a:p>
            <a:pPr marL="342900" indent="-342900">
              <a:buFont typeface="Arial" panose="020B0604020202020204" pitchFamily="34" charset="0"/>
              <a:buChar char="•"/>
            </a:pPr>
            <a:r>
              <a:rPr lang="en-GB" sz="2200" dirty="0">
                <a:latin typeface="Comic Sans MS" panose="030F0702030302020204" pitchFamily="66" charset="0"/>
              </a:rPr>
              <a:t>Plain grey tights/dark socks</a:t>
            </a:r>
          </a:p>
          <a:p>
            <a:pPr marL="342900" indent="-342900">
              <a:buFont typeface="Arial" panose="020B0604020202020204" pitchFamily="34" charset="0"/>
              <a:buChar char="•"/>
            </a:pPr>
            <a:r>
              <a:rPr lang="en-GB" sz="2200" dirty="0">
                <a:latin typeface="Comic Sans MS" panose="030F0702030302020204" pitchFamily="66" charset="0"/>
              </a:rPr>
              <a:t>Black school shoes (no trainers)</a:t>
            </a:r>
          </a:p>
          <a:p>
            <a:pPr marL="342900" indent="-342900">
              <a:buFont typeface="Arial" panose="020B0604020202020204" pitchFamily="34" charset="0"/>
              <a:buChar char="•"/>
            </a:pPr>
            <a:r>
              <a:rPr lang="en-GB" sz="2200" dirty="0">
                <a:latin typeface="Comic Sans MS" panose="030F0702030302020204" pitchFamily="66" charset="0"/>
              </a:rPr>
              <a:t>No jewellery to be worn</a:t>
            </a:r>
          </a:p>
          <a:p>
            <a:pPr marL="342900" indent="-342900">
              <a:buFont typeface="Arial" panose="020B0604020202020204" pitchFamily="34" charset="0"/>
              <a:buChar char="•"/>
            </a:pPr>
            <a:r>
              <a:rPr lang="en-GB" sz="2200" dirty="0">
                <a:latin typeface="Comic Sans MS" panose="030F0702030302020204" pitchFamily="66" charset="0"/>
              </a:rPr>
              <a:t>Hair must be tied back if it is longer than the shoulder.</a:t>
            </a:r>
          </a:p>
          <a:p>
            <a:pPr marL="342900" indent="-342900">
              <a:buFont typeface="Arial" panose="020B0604020202020204" pitchFamily="34" charset="0"/>
              <a:buChar char="•"/>
            </a:pPr>
            <a:r>
              <a:rPr lang="en-GB" sz="2200" dirty="0">
                <a:latin typeface="Comic Sans MS" panose="030F0702030302020204" pitchFamily="66" charset="0"/>
              </a:rPr>
              <a:t>If there is light rain the children will still go outside to play. As the weather gets colder and more unpredictable, please encourage your child to bring a coat to school.</a:t>
            </a:r>
          </a:p>
          <a:p>
            <a:pPr marL="342900" indent="-342900">
              <a:buFont typeface="Arial" panose="020B0604020202020204" pitchFamily="34" charset="0"/>
              <a:buChar char="•"/>
            </a:pPr>
            <a:r>
              <a:rPr lang="en-GB" sz="2200" dirty="0">
                <a:latin typeface="Comic Sans MS" panose="030F0702030302020204" pitchFamily="66" charset="0"/>
              </a:rPr>
              <a:t>Please ensure all possessions are labelled. Our lost property will be disposed of termly as we don’t have the storage space to keep it, if items are labelled we can return them home to you!</a:t>
            </a:r>
          </a:p>
          <a:p>
            <a:pPr marL="342900" indent="-342900">
              <a:buFont typeface="Arial" panose="020B0604020202020204" pitchFamily="34" charset="0"/>
              <a:buChar char="•"/>
            </a:pPr>
            <a:r>
              <a:rPr lang="en-GB" sz="2200" dirty="0">
                <a:latin typeface="Comic Sans MS" panose="030F0702030302020204" pitchFamily="66" charset="0"/>
              </a:rPr>
              <a:t>New this year, so we can get the children out as much as possible, is to have a pair of wellies so we can access the school field for more that three months of the year! </a:t>
            </a:r>
          </a:p>
        </p:txBody>
      </p:sp>
    </p:spTree>
    <p:extLst>
      <p:ext uri="{BB962C8B-B14F-4D97-AF65-F5344CB8AC3E}">
        <p14:creationId xmlns:p14="http://schemas.microsoft.com/office/powerpoint/2010/main" val="3762184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FBB1F-8D63-4B49-B065-BD283A773B2D}"/>
              </a:ext>
            </a:extLst>
          </p:cNvPr>
          <p:cNvSpPr>
            <a:spLocks noGrp="1"/>
          </p:cNvSpPr>
          <p:nvPr>
            <p:ph type="title"/>
          </p:nvPr>
        </p:nvSpPr>
        <p:spPr/>
        <p:txBody>
          <a:bodyPr/>
          <a:lstStyle/>
          <a:p>
            <a:r>
              <a:rPr lang="en-GB" dirty="0"/>
              <a:t>Behaviour</a:t>
            </a:r>
          </a:p>
        </p:txBody>
      </p:sp>
      <p:sp>
        <p:nvSpPr>
          <p:cNvPr id="3" name="Content Placeholder 2">
            <a:extLst>
              <a:ext uri="{FF2B5EF4-FFF2-40B4-BE49-F238E27FC236}">
                <a16:creationId xmlns:a16="http://schemas.microsoft.com/office/drawing/2014/main" id="{B12D2AF9-DCD5-4FDF-AEE0-C720CD8CFF0C}"/>
              </a:ext>
            </a:extLst>
          </p:cNvPr>
          <p:cNvSpPr>
            <a:spLocks noGrp="1"/>
          </p:cNvSpPr>
          <p:nvPr>
            <p:ph idx="1"/>
          </p:nvPr>
        </p:nvSpPr>
        <p:spPr/>
        <p:txBody>
          <a:bodyPr>
            <a:normAutofit fontScale="85000" lnSpcReduction="20000"/>
          </a:bodyPr>
          <a:lstStyle/>
          <a:p>
            <a:r>
              <a:rPr lang="en-GB" sz="2400" dirty="0"/>
              <a:t>We are currently modifying our behaviour policy and this should be available soon. </a:t>
            </a:r>
          </a:p>
          <a:p>
            <a:r>
              <a:rPr lang="en-GB" sz="2400" dirty="0"/>
              <a:t>I am all for positive behaviour management and I have this year introduced some new incentives to encourage making the right choices and having a positive growth mindset. </a:t>
            </a:r>
          </a:p>
          <a:p>
            <a:r>
              <a:rPr lang="en-GB" sz="2400" dirty="0"/>
              <a:t>Shout out cards, teacher mail cards, golden nuggets, headteacher/SLT visits, stickers and then our whole school certificates.</a:t>
            </a:r>
          </a:p>
          <a:p>
            <a:r>
              <a:rPr lang="en-GB" sz="2400" dirty="0"/>
              <a:t>Children will be asked to consider their choices if they are distracting others in the class. If they continue to cause disruption then they will be asked to join an SLT to further consider their behaviour. </a:t>
            </a:r>
          </a:p>
          <a:p>
            <a:r>
              <a:rPr lang="en-GB" sz="2400" dirty="0"/>
              <a:t>I consider myself to be a fair but firm teacher and would rather reward than sanction. I want to get the best out of all my learners and so we have put together a class charter to show how we can all achieve this and be the best we can be.</a:t>
            </a:r>
          </a:p>
        </p:txBody>
      </p:sp>
    </p:spTree>
    <p:extLst>
      <p:ext uri="{BB962C8B-B14F-4D97-AF65-F5344CB8AC3E}">
        <p14:creationId xmlns:p14="http://schemas.microsoft.com/office/powerpoint/2010/main" val="3034293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700808"/>
            <a:ext cx="8640960" cy="3908762"/>
          </a:xfrm>
          <a:prstGeom prst="rect">
            <a:avLst/>
          </a:prstGeom>
          <a:noFill/>
        </p:spPr>
        <p:txBody>
          <a:bodyPr wrap="square" rtlCol="0">
            <a:spAutoFit/>
          </a:bodyPr>
          <a:lstStyle/>
          <a:p>
            <a:pPr marL="342900" indent="-342900">
              <a:buFont typeface="Arial" panose="020B0604020202020204" pitchFamily="34" charset="0"/>
              <a:buChar char="•"/>
            </a:pPr>
            <a:r>
              <a:rPr lang="en-GB" sz="2800" b="1" dirty="0">
                <a:latin typeface="Comic Sans MS" panose="030F0702030302020204" pitchFamily="66" charset="0"/>
              </a:rPr>
              <a:t>Only plain water </a:t>
            </a:r>
            <a:r>
              <a:rPr lang="en-GB" sz="2800" dirty="0">
                <a:latin typeface="Comic Sans MS" panose="030F0702030302020204" pitchFamily="66" charset="0"/>
              </a:rPr>
              <a:t>is allowed in children’s water bottles, nothing else. </a:t>
            </a:r>
          </a:p>
          <a:p>
            <a:pPr marL="342900" indent="-342900">
              <a:buFont typeface="Arial" panose="020B0604020202020204" pitchFamily="34" charset="0"/>
              <a:buChar char="•"/>
            </a:pPr>
            <a:r>
              <a:rPr lang="en-GB" sz="2800" dirty="0">
                <a:latin typeface="Comic Sans MS" panose="030F0702030302020204" pitchFamily="66" charset="0"/>
              </a:rPr>
              <a:t>We do have plastic cups in classrooms for children to use if they don’t have a water bottle but we urge children to bring in their bottle.</a:t>
            </a:r>
          </a:p>
          <a:p>
            <a:pPr marL="342900" indent="-342900">
              <a:buFont typeface="Arial" panose="020B0604020202020204" pitchFamily="34" charset="0"/>
              <a:buChar char="•"/>
            </a:pPr>
            <a:r>
              <a:rPr lang="en-GB" sz="2800" dirty="0">
                <a:latin typeface="Comic Sans MS" panose="030F0702030302020204" pitchFamily="66" charset="0"/>
              </a:rPr>
              <a:t> If your child would like a drink during the day other than at lunchtime, please ensure they bring a water bottle. </a:t>
            </a:r>
            <a:endParaRPr lang="en-GB" sz="2400" dirty="0">
              <a:latin typeface="Comic Sans MS" panose="030F0702030302020204" pitchFamily="66" charset="0"/>
            </a:endParaRPr>
          </a:p>
          <a:p>
            <a:pPr marL="342900" indent="-342900">
              <a:buFont typeface="Arial" panose="020B0604020202020204" pitchFamily="34" charset="0"/>
              <a:buChar char="•"/>
            </a:pPr>
            <a:endParaRPr lang="en-GB" sz="2400" dirty="0">
              <a:latin typeface="Comic Sans MS" panose="030F0702030302020204" pitchFamily="66" charset="0"/>
            </a:endParaRPr>
          </a:p>
        </p:txBody>
      </p:sp>
      <p:sp>
        <p:nvSpPr>
          <p:cNvPr id="4" name="TextBox 3"/>
          <p:cNvSpPr txBox="1"/>
          <p:nvPr/>
        </p:nvSpPr>
        <p:spPr>
          <a:xfrm>
            <a:off x="2850317" y="548680"/>
            <a:ext cx="3346696" cy="584775"/>
          </a:xfrm>
          <a:prstGeom prst="rect">
            <a:avLst/>
          </a:prstGeom>
          <a:noFill/>
        </p:spPr>
        <p:txBody>
          <a:bodyPr wrap="square" rtlCol="0">
            <a:spAutoFit/>
          </a:bodyPr>
          <a:lstStyle/>
          <a:p>
            <a:r>
              <a:rPr lang="en-GB" sz="3200" u="sng" dirty="0">
                <a:latin typeface="Comic Sans MS" panose="030F0702030302020204" pitchFamily="66" charset="0"/>
              </a:rPr>
              <a:t>Water Bottles</a:t>
            </a:r>
          </a:p>
        </p:txBody>
      </p:sp>
    </p:spTree>
    <p:extLst>
      <p:ext uri="{BB962C8B-B14F-4D97-AF65-F5344CB8AC3E}">
        <p14:creationId xmlns:p14="http://schemas.microsoft.com/office/powerpoint/2010/main" val="2952091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74809" y="332655"/>
            <a:ext cx="2520280" cy="584775"/>
          </a:xfrm>
          <a:prstGeom prst="rect">
            <a:avLst/>
          </a:prstGeom>
          <a:noFill/>
        </p:spPr>
        <p:txBody>
          <a:bodyPr wrap="square" rtlCol="0">
            <a:spAutoFit/>
          </a:bodyPr>
          <a:lstStyle/>
          <a:p>
            <a:r>
              <a:rPr lang="en-GB" sz="3200" u="sng" dirty="0">
                <a:latin typeface="Comic Sans MS" panose="030F0702030302020204" pitchFamily="66" charset="0"/>
              </a:rPr>
              <a:t>Reading</a:t>
            </a:r>
          </a:p>
        </p:txBody>
      </p:sp>
      <p:sp>
        <p:nvSpPr>
          <p:cNvPr id="3" name="TextBox 2"/>
          <p:cNvSpPr txBox="1"/>
          <p:nvPr/>
        </p:nvSpPr>
        <p:spPr>
          <a:xfrm>
            <a:off x="251520" y="974390"/>
            <a:ext cx="8640960" cy="5724644"/>
          </a:xfrm>
          <a:prstGeom prst="rect">
            <a:avLst/>
          </a:prstGeom>
          <a:noFill/>
        </p:spPr>
        <p:txBody>
          <a:bodyPr wrap="square" rtlCol="0">
            <a:spAutoFit/>
          </a:bodyPr>
          <a:lstStyle/>
          <a:p>
            <a:pPr marL="457200" indent="-457200">
              <a:buFont typeface="Arial" panose="020B0604020202020204" pitchFamily="34" charset="0"/>
              <a:buChar char="•"/>
            </a:pPr>
            <a:r>
              <a:rPr lang="en-GB" dirty="0">
                <a:latin typeface="Comic Sans MS" panose="030F0702030302020204" pitchFamily="66" charset="0"/>
              </a:rPr>
              <a:t>Over the next week, children will be allocated their KS2 reading books. Children will take these home and will be encouraged to read at least three times a week. The new government Reading Framework Guidance 2023 stipulates that children are no longer given colour banded books to read but should be encouraged to read for pleasure. We therefore direct children to books that we feel will match their reading ability and these can be taken from the library or the pop up book shelves we have distributed around the school. In upper key stage two, we do not have reading records anymore as they were not being used correctly. We have a recording book in the classroom we log each book taken in/out so we will be monitoring reading this way rather than individual reading logs. </a:t>
            </a:r>
          </a:p>
          <a:p>
            <a:pPr marL="457200" indent="-457200">
              <a:buFont typeface="Arial" panose="020B0604020202020204" pitchFamily="34" charset="0"/>
              <a:buChar char="•"/>
            </a:pPr>
            <a:endParaRPr lang="en-GB" dirty="0">
              <a:latin typeface="Comic Sans MS" panose="030F0702030302020204" pitchFamily="66" charset="0"/>
            </a:endParaRPr>
          </a:p>
          <a:p>
            <a:pPr marL="457200" indent="-457200">
              <a:buFont typeface="Arial" panose="020B0604020202020204" pitchFamily="34" charset="0"/>
              <a:buChar char="•"/>
            </a:pPr>
            <a:r>
              <a:rPr lang="en-GB" dirty="0">
                <a:latin typeface="Comic Sans MS" panose="030F0702030302020204" pitchFamily="66" charset="0"/>
              </a:rPr>
              <a:t>Even as your children gets older and progress through school, reading aloud to other people at home is extremely beneficial in terms of improving children’s reading and understanding. Please keep doing this if possible!</a:t>
            </a:r>
          </a:p>
          <a:p>
            <a:pPr marL="457200" indent="-457200">
              <a:buFont typeface="Arial" panose="020B0604020202020204" pitchFamily="34" charset="0"/>
              <a:buChar char="•"/>
            </a:pPr>
            <a:endParaRPr lang="en-GB" dirty="0">
              <a:latin typeface="Comic Sans MS" panose="030F0702030302020204" pitchFamily="66" charset="0"/>
            </a:endParaRPr>
          </a:p>
          <a:p>
            <a:pPr marL="457200" indent="-457200">
              <a:buFont typeface="Arial" panose="020B0604020202020204" pitchFamily="34" charset="0"/>
              <a:buChar char="•"/>
            </a:pPr>
            <a:r>
              <a:rPr lang="en-GB" dirty="0">
                <a:latin typeface="Comic Sans MS" panose="030F0702030302020204" pitchFamily="66" charset="0"/>
              </a:rPr>
              <a:t>Books can be changed at anytime but we do check that the children are taking home a good mixture of fiction and non-fiction texts. </a:t>
            </a:r>
          </a:p>
          <a:p>
            <a:endParaRPr lang="en-GB" sz="2400" dirty="0">
              <a:latin typeface="Comic Sans MS" panose="030F0702030302020204" pitchFamily="66" charset="0"/>
            </a:endParaRPr>
          </a:p>
        </p:txBody>
      </p:sp>
    </p:spTree>
    <p:extLst>
      <p:ext uri="{BB962C8B-B14F-4D97-AF65-F5344CB8AC3E}">
        <p14:creationId xmlns:p14="http://schemas.microsoft.com/office/powerpoint/2010/main" val="18445523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526</TotalTime>
  <Words>1598</Words>
  <Application>Microsoft Office PowerPoint</Application>
  <PresentationFormat>On-screen Show (4:3)</PresentationFormat>
  <Paragraphs>102</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Book Antiqua</vt:lpstr>
      <vt:lpstr>Comic Sans MS</vt:lpstr>
      <vt:lpstr>Lucida Sans</vt:lpstr>
      <vt:lpstr>Wingdings</vt:lpstr>
      <vt:lpstr>Wingdings 2</vt:lpstr>
      <vt:lpstr>Wingdings 3</vt:lpstr>
      <vt:lpstr>Apex</vt:lpstr>
      <vt:lpstr> Welcome to Year 5</vt:lpstr>
      <vt:lpstr>Staffing structure in Year 4/5 </vt:lpstr>
      <vt:lpstr>PowerPoint Presentation</vt:lpstr>
      <vt:lpstr>Cont…</vt:lpstr>
      <vt:lpstr>PE Days</vt:lpstr>
      <vt:lpstr>PowerPoint Presentation</vt:lpstr>
      <vt:lpstr>Behaviour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WMDC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Evening</dc:title>
  <dc:creator>Charlotte Atkinson</dc:creator>
  <cp:lastModifiedBy>Leigh Douglas</cp:lastModifiedBy>
  <cp:revision>68</cp:revision>
  <dcterms:created xsi:type="dcterms:W3CDTF">2015-09-09T15:13:37Z</dcterms:created>
  <dcterms:modified xsi:type="dcterms:W3CDTF">2025-09-08T11:24:06Z</dcterms:modified>
</cp:coreProperties>
</file>